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27"/>
  </p:notesMasterIdLst>
  <p:handoutMasterIdLst>
    <p:handoutMasterId r:id="rId28"/>
  </p:handoutMasterIdLst>
  <p:sldIdLst>
    <p:sldId id="256" r:id="rId2"/>
    <p:sldId id="257" r:id="rId3"/>
    <p:sldId id="301" r:id="rId4"/>
    <p:sldId id="302" r:id="rId5"/>
    <p:sldId id="303" r:id="rId6"/>
    <p:sldId id="304" r:id="rId7"/>
    <p:sldId id="308" r:id="rId8"/>
    <p:sldId id="292" r:id="rId9"/>
    <p:sldId id="294" r:id="rId10"/>
    <p:sldId id="295" r:id="rId11"/>
    <p:sldId id="258" r:id="rId12"/>
    <p:sldId id="296" r:id="rId13"/>
    <p:sldId id="297" r:id="rId14"/>
    <p:sldId id="298" r:id="rId15"/>
    <p:sldId id="299" r:id="rId16"/>
    <p:sldId id="300" r:id="rId17"/>
    <p:sldId id="306" r:id="rId18"/>
    <p:sldId id="275" r:id="rId19"/>
    <p:sldId id="277" r:id="rId20"/>
    <p:sldId id="278" r:id="rId21"/>
    <p:sldId id="281" r:id="rId22"/>
    <p:sldId id="283" r:id="rId23"/>
    <p:sldId id="309" r:id="rId24"/>
    <p:sldId id="305" r:id="rId25"/>
    <p:sldId id="284" r:id="rId26"/>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batope Babalobi" initials="B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6" d="100"/>
          <a:sy n="76" d="100"/>
        </p:scale>
        <p:origin x="16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17T13:35:07.448" idx="1">
    <p:pos x="4883" y="-8"/>
    <p:text>An Shit Flow Diagrams SFD presents a clear picture of how wastewater and faecal sludge management services are delivered in a city and the resulting challenges; these can then be linked to aspects of service delivery where improvements are needed. Primarily it provides technical and non-technical stakeholders with an easy-understood advocacy tool that can be used to support decision-making on urban sanitation planning and programming.
Importantly, an SFD does not provide a 'shortcut' around integrated sanitation planning, promotion, investment, design, construction, operation and maintenance; these remain as very necessary components for implementing successfull urban sanitation   .http://sfd.susana.org/about/the-sfd/sfd-package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2918B592-8796-4F9F-982B-F598AAC39A15}" type="datetimeFigureOut">
              <a:rPr lang="en-US" smtClean="0"/>
              <a:t>11/27/2015</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EEAEDCD1-A0AD-464A-A169-218D885BD6AC}" type="slidenum">
              <a:rPr lang="en-US" smtClean="0"/>
              <a:t>‹#›</a:t>
            </a:fld>
            <a:endParaRPr lang="en-US"/>
          </a:p>
        </p:txBody>
      </p:sp>
    </p:spTree>
    <p:extLst>
      <p:ext uri="{BB962C8B-B14F-4D97-AF65-F5344CB8AC3E}">
        <p14:creationId xmlns:p14="http://schemas.microsoft.com/office/powerpoint/2010/main" val="2010494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47087744-62B6-4B0F-B93D-91D1897685B1}" type="datetimeFigureOut">
              <a:rPr lang="en-US" smtClean="0"/>
              <a:t>11/27/2015</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7598E37-6D3F-4906-8D06-71D5BE1B8AC4}" type="slidenum">
              <a:rPr lang="en-US" smtClean="0"/>
              <a:t>‹#›</a:t>
            </a:fld>
            <a:endParaRPr lang="en-US" dirty="0"/>
          </a:p>
        </p:txBody>
      </p:sp>
    </p:spTree>
    <p:extLst>
      <p:ext uri="{BB962C8B-B14F-4D97-AF65-F5344CB8AC3E}">
        <p14:creationId xmlns:p14="http://schemas.microsoft.com/office/powerpoint/2010/main" val="167878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98E37-6D3F-4906-8D06-71D5BE1B8AC4}" type="slidenum">
              <a:rPr lang="en-US" smtClean="0"/>
              <a:t>2</a:t>
            </a:fld>
            <a:endParaRPr lang="en-US" dirty="0"/>
          </a:p>
        </p:txBody>
      </p:sp>
    </p:spTree>
    <p:extLst>
      <p:ext uri="{BB962C8B-B14F-4D97-AF65-F5344CB8AC3E}">
        <p14:creationId xmlns:p14="http://schemas.microsoft.com/office/powerpoint/2010/main" val="54193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598E37-6D3F-4906-8D06-71D5BE1B8AC4}" type="slidenum">
              <a:rPr lang="en-US" smtClean="0"/>
              <a:t>8</a:t>
            </a:fld>
            <a:endParaRPr lang="en-US" dirty="0"/>
          </a:p>
        </p:txBody>
      </p:sp>
    </p:spTree>
    <p:extLst>
      <p:ext uri="{BB962C8B-B14F-4D97-AF65-F5344CB8AC3E}">
        <p14:creationId xmlns:p14="http://schemas.microsoft.com/office/powerpoint/2010/main" val="343639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243202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52424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393346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311516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94839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Monday, June 30, 2014</a:t>
            </a:r>
            <a:endParaRPr lang="en-US" dirty="0"/>
          </a:p>
        </p:txBody>
      </p:sp>
      <p:sp>
        <p:nvSpPr>
          <p:cNvPr id="6" name="Footer Placeholder 5"/>
          <p:cNvSpPr>
            <a:spLocks noGrp="1"/>
          </p:cNvSpPr>
          <p:nvPr>
            <p:ph type="ftr" sz="quarter" idx="11"/>
          </p:nvPr>
        </p:nvSpPr>
        <p:spPr/>
        <p:txBody>
          <a:bodyPr/>
          <a:lstStyle/>
          <a:p>
            <a:r>
              <a:rPr lang="en-GB" smtClean="0"/>
              <a:t>Sanitation Concepts by Babatope Babalobi</a:t>
            </a:r>
            <a:endParaRPr lang="en-US" dirty="0"/>
          </a:p>
        </p:txBody>
      </p:sp>
      <p:sp>
        <p:nvSpPr>
          <p:cNvPr id="7" name="Slide Number Placeholder 6"/>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15902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Monday, June 30, 2014</a:t>
            </a:r>
            <a:endParaRPr lang="en-US" dirty="0"/>
          </a:p>
        </p:txBody>
      </p:sp>
      <p:sp>
        <p:nvSpPr>
          <p:cNvPr id="8" name="Footer Placeholder 7"/>
          <p:cNvSpPr>
            <a:spLocks noGrp="1"/>
          </p:cNvSpPr>
          <p:nvPr>
            <p:ph type="ftr" sz="quarter" idx="11"/>
          </p:nvPr>
        </p:nvSpPr>
        <p:spPr/>
        <p:txBody>
          <a:bodyPr/>
          <a:lstStyle/>
          <a:p>
            <a:r>
              <a:rPr lang="en-GB" smtClean="0"/>
              <a:t>Sanitation Concepts by Babatope Babalobi</a:t>
            </a:r>
            <a:endParaRPr lang="en-US" dirty="0"/>
          </a:p>
        </p:txBody>
      </p:sp>
      <p:sp>
        <p:nvSpPr>
          <p:cNvPr id="9" name="Slide Number Placeholder 8"/>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406051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Monday, June 30, 2014</a:t>
            </a:r>
            <a:endParaRPr lang="en-US" dirty="0"/>
          </a:p>
        </p:txBody>
      </p:sp>
      <p:sp>
        <p:nvSpPr>
          <p:cNvPr id="4" name="Footer Placeholder 3"/>
          <p:cNvSpPr>
            <a:spLocks noGrp="1"/>
          </p:cNvSpPr>
          <p:nvPr>
            <p:ph type="ftr" sz="quarter" idx="11"/>
          </p:nvPr>
        </p:nvSpPr>
        <p:spPr/>
        <p:txBody>
          <a:bodyPr/>
          <a:lstStyle/>
          <a:p>
            <a:r>
              <a:rPr lang="en-GB" smtClean="0"/>
              <a:t>Sanitation Concepts by Babatope Babalobi</a:t>
            </a:r>
            <a:endParaRPr lang="en-US" dirty="0"/>
          </a:p>
        </p:txBody>
      </p:sp>
      <p:sp>
        <p:nvSpPr>
          <p:cNvPr id="5" name="Slide Number Placeholder 4"/>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89784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Monday, June 30, 2014</a:t>
            </a:r>
            <a:endParaRPr lang="en-US" dirty="0"/>
          </a:p>
        </p:txBody>
      </p:sp>
      <p:sp>
        <p:nvSpPr>
          <p:cNvPr id="3" name="Footer Placeholder 2"/>
          <p:cNvSpPr>
            <a:spLocks noGrp="1"/>
          </p:cNvSpPr>
          <p:nvPr>
            <p:ph type="ftr" sz="quarter" idx="11"/>
          </p:nvPr>
        </p:nvSpPr>
        <p:spPr/>
        <p:txBody>
          <a:bodyPr/>
          <a:lstStyle/>
          <a:p>
            <a:r>
              <a:rPr lang="en-GB" smtClean="0"/>
              <a:t>Sanitation Concepts by Babatope Babalobi</a:t>
            </a:r>
            <a:endParaRPr lang="en-US" dirty="0"/>
          </a:p>
        </p:txBody>
      </p:sp>
      <p:sp>
        <p:nvSpPr>
          <p:cNvPr id="4" name="Slide Number Placeholder 3"/>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333182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Monday, June 30, 2014</a:t>
            </a:r>
            <a:endParaRPr lang="en-US" dirty="0"/>
          </a:p>
        </p:txBody>
      </p:sp>
      <p:sp>
        <p:nvSpPr>
          <p:cNvPr id="6" name="Footer Placeholder 5"/>
          <p:cNvSpPr>
            <a:spLocks noGrp="1"/>
          </p:cNvSpPr>
          <p:nvPr>
            <p:ph type="ftr" sz="quarter" idx="11"/>
          </p:nvPr>
        </p:nvSpPr>
        <p:spPr/>
        <p:txBody>
          <a:bodyPr/>
          <a:lstStyle/>
          <a:p>
            <a:r>
              <a:rPr lang="en-GB" smtClean="0"/>
              <a:t>Sanitation Concepts by Babatope Babalobi</a:t>
            </a:r>
            <a:endParaRPr lang="en-US" dirty="0"/>
          </a:p>
        </p:txBody>
      </p:sp>
      <p:sp>
        <p:nvSpPr>
          <p:cNvPr id="7" name="Slide Number Placeholder 6"/>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63888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Monday, June 30, 2014</a:t>
            </a:r>
            <a:endParaRPr lang="en-US" dirty="0"/>
          </a:p>
        </p:txBody>
      </p:sp>
      <p:sp>
        <p:nvSpPr>
          <p:cNvPr id="6" name="Footer Placeholder 5"/>
          <p:cNvSpPr>
            <a:spLocks noGrp="1"/>
          </p:cNvSpPr>
          <p:nvPr>
            <p:ph type="ftr" sz="quarter" idx="11"/>
          </p:nvPr>
        </p:nvSpPr>
        <p:spPr/>
        <p:txBody>
          <a:bodyPr/>
          <a:lstStyle/>
          <a:p>
            <a:r>
              <a:rPr lang="en-GB" smtClean="0"/>
              <a:t>Sanitation Concepts by Babatope Babalobi</a:t>
            </a:r>
            <a:endParaRPr lang="en-US" dirty="0"/>
          </a:p>
        </p:txBody>
      </p:sp>
      <p:sp>
        <p:nvSpPr>
          <p:cNvPr id="7" name="Slide Number Placeholder 6"/>
          <p:cNvSpPr>
            <a:spLocks noGrp="1"/>
          </p:cNvSpPr>
          <p:nvPr>
            <p:ph type="sldNum" sz="quarter" idx="12"/>
          </p:nvPr>
        </p:nvSpPr>
        <p:spPr/>
        <p:txBody>
          <a:bodyPr/>
          <a:lstStyle/>
          <a:p>
            <a:fld id="{E76348C3-8E7A-4276-B5C8-A4D586F882CA}" type="slidenum">
              <a:rPr lang="en-US" smtClean="0"/>
              <a:t>‹#›</a:t>
            </a:fld>
            <a:endParaRPr lang="en-US" dirty="0"/>
          </a:p>
        </p:txBody>
      </p:sp>
    </p:spTree>
    <p:extLst>
      <p:ext uri="{BB962C8B-B14F-4D97-AF65-F5344CB8AC3E}">
        <p14:creationId xmlns:p14="http://schemas.microsoft.com/office/powerpoint/2010/main" val="280153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Monday, June 30, 2014</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Sanitation Concepts by Babatope Babalobi</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348C3-8E7A-4276-B5C8-A4D586F882CA}" type="slidenum">
              <a:rPr lang="en-US" smtClean="0"/>
              <a:t>‹#›</a:t>
            </a:fld>
            <a:endParaRPr lang="en-US" dirty="0"/>
          </a:p>
        </p:txBody>
      </p:sp>
    </p:spTree>
    <p:extLst>
      <p:ext uri="{BB962C8B-B14F-4D97-AF65-F5344CB8AC3E}">
        <p14:creationId xmlns:p14="http://schemas.microsoft.com/office/powerpoint/2010/main" val="26352789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abalobi@yahoo.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ngordeclaration.docx" TargetMode="External"/><Relationship Id="rId2" Type="http://schemas.openxmlformats.org/officeDocument/2006/relationships/hyperlink" Target="Final-eThekweni-Declaration.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anitationandwaterforall.org/abou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HM.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ssinfo.org/definitions-methods/watsan-categor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276226"/>
            <a:ext cx="10185400" cy="5959474"/>
          </a:xfrm>
        </p:spPr>
        <p:txBody>
          <a:bodyPr>
            <a:normAutofit/>
          </a:bodyPr>
          <a:lstStyle/>
          <a:p>
            <a:r>
              <a:rPr lang="en-US" b="1" dirty="0" smtClean="0"/>
              <a:t/>
            </a:r>
            <a:br>
              <a:rPr lang="en-US" b="1" dirty="0" smtClean="0"/>
            </a:br>
            <a:r>
              <a:rPr lang="en-US" b="1" dirty="0" smtClean="0"/>
              <a:t>Sanitation concepts</a:t>
            </a:r>
            <a:br>
              <a:rPr lang="en-US" b="1" dirty="0" smtClean="0"/>
            </a:br>
            <a:r>
              <a:rPr lang="en-GB" sz="2200" b="1" dirty="0"/>
              <a:t>Capacity Building workshop for Civil Society Organisations in Adamawa </a:t>
            </a:r>
            <a:r>
              <a:rPr lang="en-GB" sz="2200" dirty="0"/>
              <a:t/>
            </a:r>
            <a:br>
              <a:rPr lang="en-GB" sz="2200" dirty="0"/>
            </a:br>
            <a:r>
              <a:rPr lang="en-GB" sz="2200" dirty="0"/>
              <a:t>Thursday 26 November – Friday </a:t>
            </a:r>
            <a:r>
              <a:rPr lang="en-GB" sz="2200" dirty="0" smtClean="0"/>
              <a:t>27 </a:t>
            </a:r>
            <a:r>
              <a:rPr lang="en-GB" sz="2200" dirty="0"/>
              <a:t>November 2015</a:t>
            </a:r>
            <a:r>
              <a:rPr lang="en-GB" dirty="0"/>
              <a:t/>
            </a:r>
            <a:br>
              <a:rPr lang="en-GB" dirty="0"/>
            </a:br>
            <a:r>
              <a:rPr lang="en-US" b="1" dirty="0"/>
              <a:t/>
            </a:r>
            <a:br>
              <a:rPr lang="en-US" b="1" dirty="0"/>
            </a:br>
            <a:r>
              <a:rPr lang="en-US" dirty="0"/>
              <a:t/>
            </a:r>
            <a:br>
              <a:rPr lang="en-US" dirty="0"/>
            </a:br>
            <a:r>
              <a:rPr lang="en-GB" sz="2200" dirty="0"/>
              <a:t>Babatope Babalobi</a:t>
            </a:r>
            <a:br>
              <a:rPr lang="en-GB" sz="2200" dirty="0"/>
            </a:br>
            <a:r>
              <a:rPr lang="en-GB" sz="2200" dirty="0"/>
              <a:t>Senior Sanitation Reform Expert</a:t>
            </a:r>
            <a:br>
              <a:rPr lang="en-GB" sz="2200" dirty="0"/>
            </a:br>
            <a:r>
              <a:rPr lang="en-GB" sz="2200" b="1" dirty="0"/>
              <a:t>EU-Water Supply and Sanitation Sector Reform Programme Phase III (WSSSRP III)</a:t>
            </a:r>
            <a:br>
              <a:rPr lang="en-GB" sz="2200" b="1" dirty="0"/>
            </a:br>
            <a:r>
              <a:rPr lang="en-GB" sz="2200" b="1" dirty="0">
                <a:hlinkClick r:id="rId2"/>
              </a:rPr>
              <a:t>Babalobi@yahoo.com</a:t>
            </a:r>
            <a:r>
              <a:rPr lang="en-GB" sz="2200" b="1" dirty="0"/>
              <a:t>  +2348035897435</a:t>
            </a:r>
          </a:p>
        </p:txBody>
      </p:sp>
      <p:sp>
        <p:nvSpPr>
          <p:cNvPr id="3" name="Subtitle 2"/>
          <p:cNvSpPr>
            <a:spLocks noGrp="1"/>
          </p:cNvSpPr>
          <p:nvPr>
            <p:ph type="subTitle" idx="1"/>
          </p:nvPr>
        </p:nvSpPr>
        <p:spPr>
          <a:xfrm>
            <a:off x="1524000" y="1038225"/>
            <a:ext cx="9144000" cy="2058936"/>
          </a:xfrm>
        </p:spPr>
        <p:txBody>
          <a:bodyPr>
            <a:normAutofit/>
          </a:bodyPr>
          <a:lstStyle/>
          <a:p>
            <a:endParaRPr lang="en-US" dirty="0"/>
          </a:p>
        </p:txBody>
      </p:sp>
      <p:pic>
        <p:nvPicPr>
          <p:cNvPr id="6" name="Picture 6" descr="large_flag_of_niger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600" y="276225"/>
            <a:ext cx="1460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l="3125" t="5348" r="6250" b="5916"/>
          <a:stretch>
            <a:fillRect/>
          </a:stretch>
        </p:blipFill>
        <p:spPr bwMode="auto">
          <a:xfrm>
            <a:off x="9220200" y="276225"/>
            <a:ext cx="1447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376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r>
              <a:rPr lang="en-GB" dirty="0"/>
              <a:t>Sanitation commitments</a:t>
            </a:r>
          </a:p>
        </p:txBody>
      </p:sp>
      <p:sp>
        <p:nvSpPr>
          <p:cNvPr id="3" name="Content Placeholder 2"/>
          <p:cNvSpPr>
            <a:spLocks noGrp="1"/>
          </p:cNvSpPr>
          <p:nvPr>
            <p:ph idx="1"/>
          </p:nvPr>
        </p:nvSpPr>
        <p:spPr>
          <a:xfrm>
            <a:off x="838200" y="1257300"/>
            <a:ext cx="10515600" cy="4919663"/>
          </a:xfrm>
        </p:spPr>
        <p:txBody>
          <a:bodyPr>
            <a:normAutofit fontScale="92500"/>
          </a:bodyPr>
          <a:lstStyle/>
          <a:p>
            <a:pPr marL="514350" indent="-514350">
              <a:buFont typeface="+mj-lt"/>
              <a:buAutoNum type="arabicPeriod"/>
              <a:defRPr/>
            </a:pPr>
            <a:r>
              <a:rPr lang="en-GB" dirty="0">
                <a:solidFill>
                  <a:schemeClr val="tx1">
                    <a:lumMod val="75000"/>
                    <a:lumOff val="25000"/>
                  </a:schemeClr>
                </a:solidFill>
              </a:rPr>
              <a:t>Africa Sanitation and Hygiene Conference organised by Africa Minister’s Council on Water (AMCOW) brings together </a:t>
            </a:r>
            <a:r>
              <a:rPr lang="en-GB" dirty="0">
                <a:solidFill>
                  <a:srgbClr val="C00000"/>
                </a:solidFill>
              </a:rPr>
              <a:t>Africa’s Water and Sanitation Ministers</a:t>
            </a:r>
            <a:r>
              <a:rPr lang="en-GB" dirty="0">
                <a:solidFill>
                  <a:schemeClr val="tx1">
                    <a:lumMod val="75000"/>
                    <a:lumOff val="25000"/>
                  </a:schemeClr>
                </a:solidFill>
              </a:rPr>
              <a:t>.</a:t>
            </a:r>
          </a:p>
          <a:p>
            <a:pPr marL="514350" indent="-514350">
              <a:buFont typeface="+mj-lt"/>
              <a:buAutoNum type="arabicPeriod"/>
              <a:defRPr/>
            </a:pPr>
            <a:r>
              <a:rPr lang="en-GB" dirty="0">
                <a:solidFill>
                  <a:schemeClr val="tx1">
                    <a:lumMod val="75000"/>
                    <a:lumOff val="25000"/>
                  </a:schemeClr>
                </a:solidFill>
              </a:rPr>
              <a:t>AfricaSan1 held in Johannesburg 2000 without specific commitments</a:t>
            </a:r>
          </a:p>
          <a:p>
            <a:pPr marL="514350" indent="-514350">
              <a:buFont typeface="+mj-lt"/>
              <a:buAutoNum type="arabicPeriod"/>
              <a:defRPr/>
            </a:pPr>
            <a:r>
              <a:rPr lang="en-GB" dirty="0">
                <a:solidFill>
                  <a:schemeClr val="tx1">
                    <a:lumMod val="75000"/>
                    <a:lumOff val="25000"/>
                  </a:schemeClr>
                </a:solidFill>
              </a:rPr>
              <a:t>AfricaSan2 (</a:t>
            </a:r>
            <a:r>
              <a:rPr lang="en-GB" dirty="0" err="1">
                <a:solidFill>
                  <a:schemeClr val="tx1">
                    <a:lumMod val="75000"/>
                    <a:lumOff val="25000"/>
                  </a:schemeClr>
                </a:solidFill>
              </a:rPr>
              <a:t>AfricaSan</a:t>
            </a:r>
            <a:r>
              <a:rPr lang="en-GB" dirty="0">
                <a:solidFill>
                  <a:schemeClr val="tx1">
                    <a:lumMod val="75000"/>
                    <a:lumOff val="25000"/>
                  </a:schemeClr>
                </a:solidFill>
              </a:rPr>
              <a:t> + 5), </a:t>
            </a:r>
            <a:r>
              <a:rPr lang="en-GB" dirty="0">
                <a:solidFill>
                  <a:srgbClr val="C00000"/>
                </a:solidFill>
              </a:rPr>
              <a:t>Durban 2008, </a:t>
            </a:r>
            <a:r>
              <a:rPr lang="en-GB" dirty="0">
                <a:solidFill>
                  <a:schemeClr val="tx1">
                    <a:lumMod val="75000"/>
                    <a:lumOff val="25000"/>
                  </a:schemeClr>
                </a:solidFill>
              </a:rPr>
              <a:t>32 Head of </a:t>
            </a:r>
            <a:r>
              <a:rPr lang="en-GB" dirty="0" err="1">
                <a:solidFill>
                  <a:schemeClr val="tx1">
                    <a:lumMod val="75000"/>
                    <a:lumOff val="25000"/>
                  </a:schemeClr>
                </a:solidFill>
              </a:rPr>
              <a:t>Govts</a:t>
            </a:r>
            <a:r>
              <a:rPr lang="en-GB" dirty="0">
                <a:solidFill>
                  <a:schemeClr val="tx1">
                    <a:lumMod val="75000"/>
                    <a:lumOff val="25000"/>
                  </a:schemeClr>
                </a:solidFill>
              </a:rPr>
              <a:t>. signed the </a:t>
            </a:r>
            <a:r>
              <a:rPr lang="en-GB" dirty="0">
                <a:solidFill>
                  <a:srgbClr val="C00000"/>
                </a:solidFill>
                <a:hlinkClick r:id="rId2" action="ppaction://hlinkfile"/>
              </a:rPr>
              <a:t>eThekwini Declaration </a:t>
            </a:r>
            <a:endParaRPr lang="en-GB" dirty="0">
              <a:solidFill>
                <a:schemeClr val="tx1">
                  <a:lumMod val="75000"/>
                  <a:lumOff val="25000"/>
                </a:schemeClr>
              </a:solidFill>
            </a:endParaRPr>
          </a:p>
          <a:p>
            <a:pPr marL="514350" indent="-514350">
              <a:buFont typeface="+mj-lt"/>
              <a:buAutoNum type="arabicPeriod"/>
              <a:defRPr/>
            </a:pPr>
            <a:r>
              <a:rPr lang="en-GB" dirty="0">
                <a:solidFill>
                  <a:schemeClr val="tx1">
                    <a:lumMod val="75000"/>
                    <a:lumOff val="25000"/>
                  </a:schemeClr>
                </a:solidFill>
              </a:rPr>
              <a:t>AfricaSan3, held Kigali July 2011, in Kigali, Rwanda. It produced the  Kigali Ministerial Statement on Sanitation and Hygiene. Reaffirming the 2008 eThekwini commitments</a:t>
            </a:r>
          </a:p>
          <a:p>
            <a:pPr marL="514350" indent="-514350">
              <a:buFont typeface="+mj-lt"/>
              <a:buAutoNum type="arabicPeriod"/>
              <a:defRPr/>
            </a:pPr>
            <a:r>
              <a:rPr lang="en-GB" dirty="0">
                <a:solidFill>
                  <a:schemeClr val="tx1">
                    <a:lumMod val="75000"/>
                    <a:lumOff val="25000"/>
                  </a:schemeClr>
                </a:solidFill>
              </a:rPr>
              <a:t>AfricaSan4 held in Dakar, May 2015 produced the</a:t>
            </a:r>
            <a:r>
              <a:rPr lang="en-GB" dirty="0">
                <a:solidFill>
                  <a:schemeClr val="tx2"/>
                </a:solidFill>
              </a:rPr>
              <a:t> </a:t>
            </a:r>
            <a:r>
              <a:rPr lang="en-GB" dirty="0">
                <a:solidFill>
                  <a:schemeClr val="tx2"/>
                </a:solidFill>
                <a:hlinkClick r:id="rId3" action="ppaction://hlinkfile"/>
              </a:rPr>
              <a:t>“</a:t>
            </a:r>
            <a:r>
              <a:rPr lang="en-GB" b="1" i="1" dirty="0" err="1">
                <a:solidFill>
                  <a:schemeClr val="tx2"/>
                </a:solidFill>
                <a:hlinkClick r:id="rId3" action="ppaction://hlinkfile"/>
              </a:rPr>
              <a:t>Ngor</a:t>
            </a:r>
            <a:r>
              <a:rPr lang="en-GB" b="1" i="1" dirty="0">
                <a:solidFill>
                  <a:schemeClr val="tx2"/>
                </a:solidFill>
                <a:hlinkClick r:id="rId3" action="ppaction://hlinkfile"/>
              </a:rPr>
              <a:t> declaration</a:t>
            </a:r>
            <a:r>
              <a:rPr lang="en-GB" i="1" dirty="0">
                <a:solidFill>
                  <a:schemeClr val="tx1">
                    <a:lumMod val="75000"/>
                    <a:lumOff val="25000"/>
                  </a:schemeClr>
                </a:solidFill>
                <a:hlinkClick r:id="rId3" action="ppaction://hlinkfile"/>
              </a:rPr>
              <a:t>”, </a:t>
            </a:r>
            <a:r>
              <a:rPr lang="en-GB" dirty="0">
                <a:solidFill>
                  <a:schemeClr val="tx1">
                    <a:lumMod val="75000"/>
                    <a:lumOff val="25000"/>
                  </a:schemeClr>
                </a:solidFill>
              </a:rPr>
              <a:t>reaffirming the 2008-eThekwini Declaration and aligning with the proposed SDGs target for Sanitation.</a:t>
            </a:r>
          </a:p>
          <a:p>
            <a:endParaRPr lang="en-GB"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10</a:t>
            </a:fld>
            <a:endParaRPr lang="en-US" dirty="0"/>
          </a:p>
        </p:txBody>
      </p:sp>
    </p:spTree>
    <p:extLst>
      <p:ext uri="{BB962C8B-B14F-4D97-AF65-F5344CB8AC3E}">
        <p14:creationId xmlns:p14="http://schemas.microsoft.com/office/powerpoint/2010/main" val="368011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3737"/>
          </a:xfrm>
        </p:spPr>
        <p:txBody>
          <a:bodyPr>
            <a:normAutofit fontScale="90000"/>
          </a:bodyPr>
          <a:lstStyle/>
          <a:p>
            <a:pPr algn="ctr"/>
            <a:r>
              <a:rPr lang="en-GB" sz="5400" dirty="0"/>
              <a:t>Sanitation commitments</a:t>
            </a:r>
            <a:endParaRPr lang="en-US"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11</a:t>
            </a:fld>
            <a:endParaRPr lang="en-US" dirty="0"/>
          </a:p>
        </p:txBody>
      </p:sp>
      <p:pic>
        <p:nvPicPr>
          <p:cNvPr id="8" name="Picture 2" descr="http://image.slidesharecdn.com/shaunacurryhumanrighttowash-presentation-150203032451-conversion-gate02/95/civil-society-shauna-curry-16th-january-un-water-zaragoza-conference-2015-5-638.jpg?cb=14230641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8500" y="1003300"/>
            <a:ext cx="107950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864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Monday, June 30, 2014</a:t>
            </a:r>
            <a:endParaRPr lang="en-US" dirty="0"/>
          </a:p>
        </p:txBody>
      </p:sp>
      <p:sp>
        <p:nvSpPr>
          <p:cNvPr id="3" name="Footer Placeholder 2"/>
          <p:cNvSpPr>
            <a:spLocks noGrp="1"/>
          </p:cNvSpPr>
          <p:nvPr>
            <p:ph type="ftr" sz="quarter" idx="11"/>
          </p:nvPr>
        </p:nvSpPr>
        <p:spPr/>
        <p:txBody>
          <a:bodyPr/>
          <a:lstStyle/>
          <a:p>
            <a:r>
              <a:rPr lang="en-GB" smtClean="0"/>
              <a:t>Sanitation Concepts by Babatope Babalobi</a:t>
            </a:r>
            <a:endParaRPr lang="en-US" dirty="0"/>
          </a:p>
        </p:txBody>
      </p:sp>
      <p:sp>
        <p:nvSpPr>
          <p:cNvPr id="4" name="Slide Number Placeholder 3"/>
          <p:cNvSpPr>
            <a:spLocks noGrp="1"/>
          </p:cNvSpPr>
          <p:nvPr>
            <p:ph type="sldNum" sz="quarter" idx="12"/>
          </p:nvPr>
        </p:nvSpPr>
        <p:spPr/>
        <p:txBody>
          <a:bodyPr/>
          <a:lstStyle/>
          <a:p>
            <a:fld id="{E76348C3-8E7A-4276-B5C8-A4D586F882CA}" type="slidenum">
              <a:rPr lang="en-US" smtClean="0"/>
              <a:t>12</a:t>
            </a:fld>
            <a:endParaRPr lang="en-US" dirty="0"/>
          </a:p>
        </p:txBody>
      </p:sp>
      <p:pic>
        <p:nvPicPr>
          <p:cNvPr id="5" name="Picture 2" descr="http://image.slidesharecdn.com/leohellerunhabitatzaragoza-150127052537-conversion-gate02/95/governments-leo-heller-un-special-rapporteur-on-the-human-right-to-wash-16th-januaryun-water-zaragoza-conference-2015-4-638.jpg?cb=14230643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159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75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6775"/>
          </a:xfrm>
        </p:spPr>
        <p:txBody>
          <a:bodyPr/>
          <a:lstStyle/>
          <a:p>
            <a:r>
              <a:rPr lang="en-GB" b="1" dirty="0"/>
              <a:t>Sanitation commitments</a:t>
            </a:r>
          </a:p>
        </p:txBody>
      </p:sp>
      <p:sp>
        <p:nvSpPr>
          <p:cNvPr id="3" name="Content Placeholder 2"/>
          <p:cNvSpPr>
            <a:spLocks noGrp="1"/>
          </p:cNvSpPr>
          <p:nvPr>
            <p:ph idx="1"/>
          </p:nvPr>
        </p:nvSpPr>
        <p:spPr>
          <a:xfrm>
            <a:off x="838200" y="1358900"/>
            <a:ext cx="10515600" cy="5105399"/>
          </a:xfrm>
        </p:spPr>
        <p:txBody>
          <a:bodyPr>
            <a:normAutofit lnSpcReduction="10000"/>
          </a:bodyPr>
          <a:lstStyle/>
          <a:p>
            <a:pPr>
              <a:defRPr/>
            </a:pPr>
            <a:r>
              <a:rPr lang="en-GB" altLang="en-US" sz="2400" b="1" dirty="0"/>
              <a:t>Sanitation and Water for All (SWA) </a:t>
            </a:r>
            <a:r>
              <a:rPr lang="en-GB" altLang="en-US" sz="2400" dirty="0"/>
              <a:t>is a global partnership of 95 partners  </a:t>
            </a:r>
            <a:r>
              <a:rPr lang="en-GB" altLang="en-US" sz="2400" u="sng" dirty="0">
                <a:hlinkClick r:id="rId2"/>
              </a:rPr>
              <a:t>http://sanitationandwaterforall.org/about</a:t>
            </a:r>
            <a:endParaRPr lang="en-GB" altLang="en-US" sz="2400" u="sng" dirty="0"/>
          </a:p>
          <a:p>
            <a:pPr>
              <a:defRPr/>
            </a:pPr>
            <a:r>
              <a:rPr lang="en-GB" altLang="en-US" sz="2400" dirty="0"/>
              <a:t>Meets every two years (2010, 2012, 2014) to discuss state of water and sanitation and engages with </a:t>
            </a:r>
            <a:r>
              <a:rPr lang="en-GB" altLang="en-US" sz="2400" dirty="0">
                <a:solidFill>
                  <a:srgbClr val="C00000"/>
                </a:solidFill>
              </a:rPr>
              <a:t>Finance Ministers. </a:t>
            </a:r>
            <a:r>
              <a:rPr lang="en-GB" altLang="en-US" sz="2400" dirty="0"/>
              <a:t>Comes up with ministerial commitments (from countries and donors)</a:t>
            </a:r>
          </a:p>
          <a:p>
            <a:pPr marL="0" indent="0">
              <a:buNone/>
              <a:defRPr/>
            </a:pPr>
            <a:endParaRPr lang="en-GB" altLang="en-US" sz="2400" dirty="0"/>
          </a:p>
          <a:p>
            <a:pPr marL="0" lvl="1" indent="0">
              <a:buNone/>
              <a:defRPr/>
            </a:pPr>
            <a:r>
              <a:rPr lang="en-GB" altLang="en-US" dirty="0"/>
              <a:t>Nigeria’s commitments in 2012 included:</a:t>
            </a:r>
          </a:p>
          <a:p>
            <a:pPr>
              <a:defRPr/>
            </a:pPr>
            <a:r>
              <a:rPr lang="en-GB" altLang="en-US" sz="2400" dirty="0"/>
              <a:t>Increasing national access to improved sanitation from 31% to 65%, by 2015</a:t>
            </a:r>
          </a:p>
          <a:p>
            <a:pPr>
              <a:defRPr/>
            </a:pPr>
            <a:r>
              <a:rPr lang="en-GB" altLang="en-US" sz="2400" dirty="0"/>
              <a:t>The Federal Ministry of Finance to promote progressive annual increase </a:t>
            </a:r>
            <a:r>
              <a:rPr lang="en-GB" altLang="en-US" sz="2400" dirty="0">
                <a:solidFill>
                  <a:srgbClr val="FF0000"/>
                </a:solidFill>
              </a:rPr>
              <a:t>in budget allocation of up 0.5% of the GDP for sanitation </a:t>
            </a:r>
            <a:r>
              <a:rPr lang="en-GB" altLang="en-US" sz="2400" dirty="0"/>
              <a:t>within the next 3 years targeting mainly the rural areas, urban slums and States with low level access</a:t>
            </a:r>
          </a:p>
          <a:p>
            <a:pPr>
              <a:defRPr/>
            </a:pPr>
            <a:r>
              <a:rPr lang="en-GB" altLang="en-US" sz="2400" dirty="0"/>
              <a:t>Production of a single national Sanitation policy by 2013</a:t>
            </a:r>
          </a:p>
          <a:p>
            <a:pPr>
              <a:defRPr/>
            </a:pPr>
            <a:r>
              <a:rPr lang="en-GB" altLang="en-US" sz="2400" dirty="0"/>
              <a:t>Development of National WASH Sector Investment Plan by </a:t>
            </a:r>
            <a:r>
              <a:rPr lang="en-GB" altLang="en-US" sz="2400" dirty="0" smtClean="0"/>
              <a:t>2013</a:t>
            </a:r>
            <a:endParaRPr lang="en-GB"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13</a:t>
            </a:fld>
            <a:endParaRPr lang="en-US" dirty="0"/>
          </a:p>
        </p:txBody>
      </p:sp>
    </p:spTree>
    <p:extLst>
      <p:ext uri="{BB962C8B-B14F-4D97-AF65-F5344CB8AC3E}">
        <p14:creationId xmlns:p14="http://schemas.microsoft.com/office/powerpoint/2010/main" val="280274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lstStyle/>
          <a:p>
            <a:r>
              <a:rPr lang="en-GB" b="1" dirty="0"/>
              <a:t>Sanitation commitments</a:t>
            </a:r>
            <a:endParaRPr lang="en-GB" dirty="0"/>
          </a:p>
        </p:txBody>
      </p:sp>
      <p:sp>
        <p:nvSpPr>
          <p:cNvPr id="3" name="Content Placeholder 2"/>
          <p:cNvSpPr>
            <a:spLocks noGrp="1"/>
          </p:cNvSpPr>
          <p:nvPr>
            <p:ph idx="1"/>
          </p:nvPr>
        </p:nvSpPr>
        <p:spPr>
          <a:xfrm>
            <a:off x="838200" y="1117600"/>
            <a:ext cx="10515600" cy="5486400"/>
          </a:xfrm>
        </p:spPr>
        <p:txBody>
          <a:bodyPr/>
          <a:lstStyle/>
          <a:p>
            <a:pPr marL="0" indent="0">
              <a:buNone/>
              <a:defRPr/>
            </a:pPr>
            <a:r>
              <a:rPr lang="en-GB" b="1" u="sng" dirty="0" smtClean="0"/>
              <a:t>Sustainable Development Goals</a:t>
            </a:r>
          </a:p>
          <a:p>
            <a:pPr marL="0" indent="0">
              <a:buNone/>
              <a:defRPr/>
            </a:pPr>
            <a:r>
              <a:rPr lang="en-GB" b="1" u="sng" dirty="0" smtClean="0"/>
              <a:t>Adopted </a:t>
            </a:r>
            <a:r>
              <a:rPr lang="en-GB" b="1" u="sng" dirty="0"/>
              <a:t>this year with the following sanitation targets</a:t>
            </a:r>
            <a:endParaRPr lang="en-GB" dirty="0"/>
          </a:p>
          <a:p>
            <a:pPr>
              <a:defRPr/>
            </a:pPr>
            <a:r>
              <a:rPr lang="en-GB" sz="4000" dirty="0"/>
              <a:t>By 2030, achieve universal and equitable access to safe and affordable drinking water for all</a:t>
            </a:r>
          </a:p>
          <a:p>
            <a:pPr>
              <a:defRPr/>
            </a:pPr>
            <a:r>
              <a:rPr lang="en-GB" sz="4000" dirty="0"/>
              <a:t>By 2030, achieve access to adequate and equitable sanitation and hygiene for all and end open defecation, paying special attention to the needs of women and girls and those in vulnerable </a:t>
            </a:r>
            <a:r>
              <a:rPr lang="en-GB" sz="4000" dirty="0" smtClean="0"/>
              <a:t>situations</a:t>
            </a:r>
            <a:endParaRPr lang="en-GB" sz="4000"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14</a:t>
            </a:fld>
            <a:endParaRPr lang="en-US" dirty="0"/>
          </a:p>
        </p:txBody>
      </p:sp>
    </p:spTree>
    <p:extLst>
      <p:ext uri="{BB962C8B-B14F-4D97-AF65-F5344CB8AC3E}">
        <p14:creationId xmlns:p14="http://schemas.microsoft.com/office/powerpoint/2010/main" val="241437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Monday, June 30, 2014</a:t>
            </a:r>
            <a:endParaRPr lang="en-US" dirty="0"/>
          </a:p>
        </p:txBody>
      </p:sp>
      <p:sp>
        <p:nvSpPr>
          <p:cNvPr id="3" name="Footer Placeholder 2"/>
          <p:cNvSpPr>
            <a:spLocks noGrp="1"/>
          </p:cNvSpPr>
          <p:nvPr>
            <p:ph type="ftr" sz="quarter" idx="11"/>
          </p:nvPr>
        </p:nvSpPr>
        <p:spPr/>
        <p:txBody>
          <a:bodyPr/>
          <a:lstStyle/>
          <a:p>
            <a:r>
              <a:rPr lang="en-GB" smtClean="0"/>
              <a:t>Sanitation Concepts by Babatope Babalobi</a:t>
            </a:r>
            <a:endParaRPr lang="en-US" dirty="0"/>
          </a:p>
        </p:txBody>
      </p:sp>
      <p:sp>
        <p:nvSpPr>
          <p:cNvPr id="4" name="Slide Number Placeholder 3"/>
          <p:cNvSpPr>
            <a:spLocks noGrp="1"/>
          </p:cNvSpPr>
          <p:nvPr>
            <p:ph type="sldNum" sz="quarter" idx="12"/>
          </p:nvPr>
        </p:nvSpPr>
        <p:spPr/>
        <p:txBody>
          <a:bodyPr/>
          <a:lstStyle/>
          <a:p>
            <a:fld id="{E76348C3-8E7A-4276-B5C8-A4D586F882CA}" type="slidenum">
              <a:rPr lang="en-US" smtClean="0"/>
              <a:t>15</a:t>
            </a:fld>
            <a:endParaRPr lang="en-US" dirty="0"/>
          </a:p>
        </p:txBody>
      </p:sp>
      <p:pic>
        <p:nvPicPr>
          <p:cNvPr id="5" name="Picture 2" descr="http://cdn.globalgoals.org/2015/07/Tell-Everyone-Goal-6-640x6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01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Monday, June 30, 2014</a:t>
            </a:r>
            <a:endParaRPr lang="en-US" dirty="0"/>
          </a:p>
        </p:txBody>
      </p:sp>
      <p:sp>
        <p:nvSpPr>
          <p:cNvPr id="3" name="Footer Placeholder 2"/>
          <p:cNvSpPr>
            <a:spLocks noGrp="1"/>
          </p:cNvSpPr>
          <p:nvPr>
            <p:ph type="ftr" sz="quarter" idx="11"/>
          </p:nvPr>
        </p:nvSpPr>
        <p:spPr/>
        <p:txBody>
          <a:bodyPr/>
          <a:lstStyle/>
          <a:p>
            <a:r>
              <a:rPr lang="en-GB" smtClean="0"/>
              <a:t>Sanitation Concepts by Babatope Babalobi</a:t>
            </a:r>
            <a:endParaRPr lang="en-US" dirty="0"/>
          </a:p>
        </p:txBody>
      </p:sp>
      <p:sp>
        <p:nvSpPr>
          <p:cNvPr id="4" name="Slide Number Placeholder 3"/>
          <p:cNvSpPr>
            <a:spLocks noGrp="1"/>
          </p:cNvSpPr>
          <p:nvPr>
            <p:ph type="sldNum" sz="quarter" idx="12"/>
          </p:nvPr>
        </p:nvSpPr>
        <p:spPr/>
        <p:txBody>
          <a:bodyPr/>
          <a:lstStyle/>
          <a:p>
            <a:fld id="{E76348C3-8E7A-4276-B5C8-A4D586F882CA}" type="slidenum">
              <a:rPr lang="en-US" smtClean="0"/>
              <a:t>16</a:t>
            </a:fld>
            <a:endParaRPr lang="en-US" dirty="0"/>
          </a:p>
        </p:txBody>
      </p:sp>
      <p:pic>
        <p:nvPicPr>
          <p:cNvPr id="5" name="Picture 2" descr="https://pbs.twimg.com/media/CQKuNQuUEAAEN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12192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19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WASH and public health</a:t>
            </a:r>
            <a:r>
              <a:rPr lang="en-GB" b="1" dirty="0">
                <a:solidFill>
                  <a:schemeClr val="accent1">
                    <a:lumMod val="50000"/>
                  </a:schemeClr>
                </a:solidFill>
              </a:rPr>
              <a:t/>
            </a:r>
            <a:br>
              <a:rPr lang="en-GB" b="1" dirty="0">
                <a:solidFill>
                  <a:schemeClr val="accent1">
                    <a:lumMod val="50000"/>
                  </a:schemeClr>
                </a:solidFill>
              </a:rPr>
            </a:br>
            <a:endParaRPr lang="en-GB" dirty="0"/>
          </a:p>
        </p:txBody>
      </p:sp>
      <p:sp>
        <p:nvSpPr>
          <p:cNvPr id="3" name="Content Placeholder 2"/>
          <p:cNvSpPr>
            <a:spLocks noGrp="1"/>
          </p:cNvSpPr>
          <p:nvPr>
            <p:ph idx="1"/>
          </p:nvPr>
        </p:nvSpPr>
        <p:spPr>
          <a:xfrm>
            <a:off x="838200" y="965200"/>
            <a:ext cx="10515600" cy="5211763"/>
          </a:xfrm>
        </p:spPr>
        <p:txBody>
          <a:bodyPr>
            <a:normAutofit fontScale="92500" lnSpcReduction="10000"/>
          </a:bodyPr>
          <a:lstStyle/>
          <a:p>
            <a:pPr marL="914400" indent="-457200">
              <a:lnSpc>
                <a:spcPct val="107000"/>
              </a:lnSpc>
              <a:spcBef>
                <a:spcPts val="0"/>
              </a:spcBef>
              <a:defRPr/>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Waterborne diseases: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caused by </a:t>
            </a:r>
            <a:r>
              <a:rPr lang="en-US"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the ingestion of water contaminated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by human or animal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faeces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or urine containing pathogenic bacteria or viruses; include cholera, typhoid, amoebic and bacillary dysentery and other diarrheal diseases. </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914400" indent="-457200">
              <a:lnSpc>
                <a:spcPct val="107000"/>
              </a:lnSpc>
              <a:spcBef>
                <a:spcPts val="0"/>
              </a:spcBef>
              <a:defRPr/>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Water-washed diseases: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caused by </a:t>
            </a:r>
            <a:r>
              <a:rPr lang="en-US"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poor personal hygiene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skin or eye contact with contaminated water; include scabies, trachoma, flea, lice and tick-borne diseases. </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914400" indent="-457200">
              <a:lnSpc>
                <a:spcPct val="107000"/>
              </a:lnSpc>
              <a:spcBef>
                <a:spcPts val="0"/>
              </a:spcBef>
              <a:defRPr/>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Water-based diseases: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caused by </a:t>
            </a:r>
            <a:r>
              <a:rPr lang="en-US"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parasites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found in intermediate organisms living in contaminated water; include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dracunculiasis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schistosomiasis, and other helminths. </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914400" indent="-457200">
              <a:lnSpc>
                <a:spcPct val="107000"/>
              </a:lnSpc>
              <a:spcBef>
                <a:spcPts val="0"/>
              </a:spcBef>
              <a:defRPr/>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Water-related diseases: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caused by </a:t>
            </a:r>
            <a:r>
              <a:rPr lang="en-US"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insect vectors,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especially mosquitoes, that breed in stagnant water; include dengue,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filariasis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malaria, onchocerciasis, trypanosomiasis and yellow fever. </a:t>
            </a:r>
            <a:endParaRPr lang="en-GB"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17</a:t>
            </a:fld>
            <a:endParaRPr lang="en-US" dirty="0"/>
          </a:p>
        </p:txBody>
      </p:sp>
    </p:spTree>
    <p:extLst>
      <p:ext uri="{BB962C8B-B14F-4D97-AF65-F5344CB8AC3E}">
        <p14:creationId xmlns:p14="http://schemas.microsoft.com/office/powerpoint/2010/main" val="89399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noAutofit/>
          </a:bodyPr>
          <a:lstStyle/>
          <a:p>
            <a:r>
              <a:rPr lang="en-US" sz="6000" b="1" dirty="0" smtClean="0"/>
              <a:t>What is Equity and Inclusion?</a:t>
            </a:r>
            <a:endParaRPr lang="en-US" sz="6000" b="1" dirty="0"/>
          </a:p>
        </p:txBody>
      </p:sp>
      <p:sp>
        <p:nvSpPr>
          <p:cNvPr id="3" name="Content Placeholder 2"/>
          <p:cNvSpPr>
            <a:spLocks noGrp="1"/>
          </p:cNvSpPr>
          <p:nvPr>
            <p:ph idx="1"/>
          </p:nvPr>
        </p:nvSpPr>
        <p:spPr>
          <a:xfrm>
            <a:off x="838200" y="1195070"/>
            <a:ext cx="10515600" cy="5307330"/>
          </a:xfrm>
        </p:spPr>
        <p:txBody>
          <a:bodyPr>
            <a:normAutofit/>
          </a:bodyPr>
          <a:lstStyle/>
          <a:p>
            <a:r>
              <a:rPr lang="en-US" sz="3200" dirty="0" smtClean="0"/>
              <a:t>Equity involves recognising that people are different and require specific support and measures to overcome the specific impediments that stand in the way of their being able to access and use services sustainably, in this case safe sanitation and adopting hygiene practices</a:t>
            </a:r>
          </a:p>
          <a:p>
            <a:r>
              <a:rPr lang="en-US" sz="3200" dirty="0"/>
              <a:t> </a:t>
            </a:r>
            <a:r>
              <a:rPr lang="en-US" sz="3200" dirty="0" smtClean="0"/>
              <a:t>Inclusion is a development issue. The process of inclusion is not just about improving access to services, but also supporting people – including those who are discriminated against and marginalised – to engage in wider processes to ensure that their rights and needs are recognised</a:t>
            </a:r>
            <a:endParaRPr lang="en-US" sz="3200"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18</a:t>
            </a:fld>
            <a:endParaRPr lang="en-US" dirty="0"/>
          </a:p>
        </p:txBody>
      </p:sp>
    </p:spTree>
    <p:extLst>
      <p:ext uri="{BB962C8B-B14F-4D97-AF65-F5344CB8AC3E}">
        <p14:creationId xmlns:p14="http://schemas.microsoft.com/office/powerpoint/2010/main" val="53723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7521"/>
          </a:xfrm>
        </p:spPr>
        <p:txBody>
          <a:bodyPr/>
          <a:lstStyle/>
          <a:p>
            <a:r>
              <a:rPr lang="en-US" dirty="0" smtClean="0"/>
              <a:t>Special groups</a:t>
            </a:r>
            <a:endParaRPr lang="en-US" dirty="0"/>
          </a:p>
        </p:txBody>
      </p:sp>
      <p:sp>
        <p:nvSpPr>
          <p:cNvPr id="3" name="Content Placeholder 2"/>
          <p:cNvSpPr>
            <a:spLocks noGrp="1"/>
          </p:cNvSpPr>
          <p:nvPr>
            <p:ph idx="1"/>
          </p:nvPr>
        </p:nvSpPr>
        <p:spPr>
          <a:xfrm>
            <a:off x="838200" y="1242646"/>
            <a:ext cx="10515600" cy="4934317"/>
          </a:xfrm>
        </p:spPr>
        <p:txBody>
          <a:bodyPr>
            <a:normAutofit fontScale="92500" lnSpcReduction="20000"/>
          </a:bodyPr>
          <a:lstStyle/>
          <a:p>
            <a:r>
              <a:rPr lang="en-US" b="1" dirty="0" smtClean="0"/>
              <a:t>People with Disabilities- </a:t>
            </a:r>
            <a:r>
              <a:rPr lang="en-US" dirty="0" smtClean="0"/>
              <a:t>Physical, environmental, social and institutional barriers limits their access to WASH </a:t>
            </a:r>
          </a:p>
          <a:p>
            <a:r>
              <a:rPr lang="en-US" b="1" dirty="0" smtClean="0"/>
              <a:t>People living with HIV/AIDS- </a:t>
            </a:r>
            <a:r>
              <a:rPr lang="en-US" dirty="0" smtClean="0"/>
              <a:t>Stigma and discrimination results in denial of access to WASH making them more vulnerable to diseases </a:t>
            </a:r>
          </a:p>
          <a:p>
            <a:r>
              <a:rPr lang="en-US" b="1" dirty="0" smtClean="0"/>
              <a:t>Women</a:t>
            </a:r>
            <a:r>
              <a:rPr lang="en-US" dirty="0" smtClean="0"/>
              <a:t> -Low participation in investment and design decisions, although women and girls are de facto managers of WASH services. Lack of WASH facilities make women more vulnerable to violence and other physical hazards and affect the care and health of their children </a:t>
            </a:r>
          </a:p>
          <a:p>
            <a:r>
              <a:rPr lang="en-US" dirty="0" smtClean="0"/>
              <a:t>Menstrual hygiene is not a part of sanitation design </a:t>
            </a:r>
          </a:p>
          <a:p>
            <a:r>
              <a:rPr lang="en-US" b="1" dirty="0" smtClean="0"/>
              <a:t>Children and older people- </a:t>
            </a:r>
            <a:r>
              <a:rPr lang="en-US" dirty="0" smtClean="0"/>
              <a:t>Children are most vulnerable to WASH related diseases (high mortality and morbidity rate) .</a:t>
            </a:r>
          </a:p>
          <a:p>
            <a:r>
              <a:rPr lang="en-US" dirty="0" smtClean="0"/>
              <a:t>Lack of WASH in schools has an adverse impact on their achievement  and results in girls drop out </a:t>
            </a:r>
          </a:p>
          <a:p>
            <a:r>
              <a:rPr lang="en-US" dirty="0" smtClean="0"/>
              <a:t>Older people do not access facilities due to physical challenges and costs </a:t>
            </a:r>
          </a:p>
          <a:p>
            <a:endParaRPr lang="en-US"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19</a:t>
            </a:fld>
            <a:endParaRPr lang="en-US" dirty="0"/>
          </a:p>
        </p:txBody>
      </p:sp>
    </p:spTree>
    <p:extLst>
      <p:ext uri="{BB962C8B-B14F-4D97-AF65-F5344CB8AC3E}">
        <p14:creationId xmlns:p14="http://schemas.microsoft.com/office/powerpoint/2010/main" val="3563705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79230"/>
          </a:xfrm>
        </p:spPr>
        <p:txBody>
          <a:bodyPr>
            <a:noAutofit/>
          </a:bodyPr>
          <a:lstStyle/>
          <a:p>
            <a:r>
              <a:rPr lang="en-US" dirty="0" smtClean="0"/>
              <a:t>Outline</a:t>
            </a:r>
            <a:endParaRPr lang="en-US" dirty="0"/>
          </a:p>
        </p:txBody>
      </p:sp>
      <p:sp>
        <p:nvSpPr>
          <p:cNvPr id="3" name="Subtitle 2"/>
          <p:cNvSpPr>
            <a:spLocks noGrp="1"/>
          </p:cNvSpPr>
          <p:nvPr>
            <p:ph type="subTitle" idx="1"/>
          </p:nvPr>
        </p:nvSpPr>
        <p:spPr>
          <a:xfrm>
            <a:off x="508000" y="1066800"/>
            <a:ext cx="10160000" cy="5251938"/>
          </a:xfrm>
        </p:spPr>
        <p:txBody>
          <a:bodyPr>
            <a:normAutofit/>
          </a:bodyPr>
          <a:lstStyle/>
          <a:p>
            <a:pPr marL="571500" indent="-571500" algn="l">
              <a:buFont typeface="Arial" panose="020B0604020202020204" pitchFamily="34" charset="0"/>
              <a:buChar char="•"/>
            </a:pPr>
            <a:r>
              <a:rPr lang="en-US" sz="4400" dirty="0" smtClean="0"/>
              <a:t>What is Water related Sanitation?</a:t>
            </a:r>
          </a:p>
          <a:p>
            <a:pPr marL="571500" indent="-571500" algn="l">
              <a:buFont typeface="Arial" panose="020B0604020202020204" pitchFamily="34" charset="0"/>
              <a:buChar char="•"/>
            </a:pPr>
            <a:r>
              <a:rPr lang="en-US" sz="4400" dirty="0" smtClean="0"/>
              <a:t>Sanitation statistics </a:t>
            </a:r>
          </a:p>
          <a:p>
            <a:pPr marL="571500" indent="-571500" algn="l">
              <a:buFont typeface="Arial" panose="020B0604020202020204" pitchFamily="34" charset="0"/>
              <a:buChar char="•"/>
            </a:pPr>
            <a:r>
              <a:rPr lang="en-GB" altLang="en-US" sz="4400" dirty="0"/>
              <a:t>The elements of a sanitation system</a:t>
            </a:r>
            <a:endParaRPr lang="en-US" sz="4400" dirty="0" smtClean="0"/>
          </a:p>
          <a:p>
            <a:pPr marL="571500" indent="-571500" algn="l">
              <a:buFont typeface="Arial" panose="020B0604020202020204" pitchFamily="34" charset="0"/>
              <a:buChar char="•"/>
            </a:pPr>
            <a:r>
              <a:rPr lang="en-US" sz="4400" dirty="0" smtClean="0"/>
              <a:t>Sanitation commitments</a:t>
            </a:r>
            <a:endParaRPr lang="en-US" sz="4400" dirty="0"/>
          </a:p>
          <a:p>
            <a:pPr marL="571500" indent="-571500" algn="l">
              <a:buFont typeface="Arial" panose="020B0604020202020204" pitchFamily="34" charset="0"/>
              <a:buChar char="•"/>
            </a:pPr>
            <a:r>
              <a:rPr lang="en-GB" altLang="en-US" sz="4400" dirty="0"/>
              <a:t>WASH and public health </a:t>
            </a:r>
            <a:endParaRPr lang="en-GB" altLang="en-US" sz="4400" dirty="0" smtClean="0"/>
          </a:p>
          <a:p>
            <a:pPr marL="571500" indent="-571500" algn="l">
              <a:buFont typeface="Arial" panose="020B0604020202020204" pitchFamily="34" charset="0"/>
              <a:buChar char="•"/>
            </a:pPr>
            <a:r>
              <a:rPr lang="en-US" sz="4400" dirty="0" smtClean="0"/>
              <a:t>Equity </a:t>
            </a:r>
            <a:r>
              <a:rPr lang="en-US" sz="4400" dirty="0"/>
              <a:t>and Inclusion</a:t>
            </a:r>
          </a:p>
          <a:p>
            <a:pPr marL="571500" indent="-571500" algn="l">
              <a:buFont typeface="Arial" panose="020B0604020202020204" pitchFamily="34" charset="0"/>
              <a:buChar char="•"/>
            </a:pPr>
            <a:r>
              <a:rPr lang="en-US" sz="4400" dirty="0"/>
              <a:t>Gender mainstreaming</a:t>
            </a:r>
          </a:p>
          <a:p>
            <a:pPr marL="571500" indent="-571500" algn="l">
              <a:buFont typeface="Arial" panose="020B0604020202020204" pitchFamily="34" charset="0"/>
              <a:buChar char="•"/>
            </a:pPr>
            <a:endParaRPr lang="en-US" sz="4400" dirty="0"/>
          </a:p>
        </p:txBody>
      </p:sp>
    </p:spTree>
    <p:extLst>
      <p:ext uri="{BB962C8B-B14F-4D97-AF65-F5344CB8AC3E}">
        <p14:creationId xmlns:p14="http://schemas.microsoft.com/office/powerpoint/2010/main" val="811129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7262"/>
          </a:xfrm>
        </p:spPr>
        <p:txBody>
          <a:bodyPr>
            <a:noAutofit/>
          </a:bodyPr>
          <a:lstStyle/>
          <a:p>
            <a:pPr algn="ctr"/>
            <a:r>
              <a:rPr lang="en-US" sz="6000" dirty="0" smtClean="0"/>
              <a:t>Ideas for Advocacy</a:t>
            </a:r>
            <a:endParaRPr lang="en-US" sz="6000" dirty="0"/>
          </a:p>
        </p:txBody>
      </p:sp>
      <p:sp>
        <p:nvSpPr>
          <p:cNvPr id="3" name="Content Placeholder 2"/>
          <p:cNvSpPr>
            <a:spLocks noGrp="1"/>
          </p:cNvSpPr>
          <p:nvPr>
            <p:ph idx="1"/>
          </p:nvPr>
        </p:nvSpPr>
        <p:spPr>
          <a:xfrm>
            <a:off x="838200" y="1336431"/>
            <a:ext cx="10515600" cy="4840532"/>
          </a:xfrm>
        </p:spPr>
        <p:txBody>
          <a:bodyPr>
            <a:normAutofit/>
          </a:bodyPr>
          <a:lstStyle/>
          <a:p>
            <a:r>
              <a:rPr lang="en-US" dirty="0" smtClean="0"/>
              <a:t> Understand the reasons why people lack access to basic water and sanitation in the 21st century (political, economic, social, cultural, etc)</a:t>
            </a:r>
          </a:p>
          <a:p>
            <a:r>
              <a:rPr lang="en-US" dirty="0" smtClean="0"/>
              <a:t> Work with duty bearers to strengthen their capacity to fulfil their obligations and to increase their accountability and responsiveness to all rights holders</a:t>
            </a:r>
          </a:p>
          <a:p>
            <a:r>
              <a:rPr lang="en-US" dirty="0" smtClean="0"/>
              <a:t>Work closely with those who do not have access to WASH to empower them to claim their rights to WASH.</a:t>
            </a:r>
          </a:p>
          <a:p>
            <a:r>
              <a:rPr lang="en-US" dirty="0" smtClean="0"/>
              <a:t>Apply the human rights principles of participation, non-discrimination, transparency and accountability; and standards of adequate quantity and quality, equitable distribution, physical accessibility and economic affordability</a:t>
            </a:r>
            <a:endParaRPr lang="en-US"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20</a:t>
            </a:fld>
            <a:endParaRPr lang="en-US" dirty="0"/>
          </a:p>
        </p:txBody>
      </p:sp>
    </p:spTree>
    <p:extLst>
      <p:ext uri="{BB962C8B-B14F-4D97-AF65-F5344CB8AC3E}">
        <p14:creationId xmlns:p14="http://schemas.microsoft.com/office/powerpoint/2010/main" val="1628004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6506"/>
          </a:xfrm>
        </p:spPr>
        <p:txBody>
          <a:bodyPr>
            <a:normAutofit fontScale="90000"/>
          </a:bodyPr>
          <a:lstStyle/>
          <a:p>
            <a:r>
              <a:rPr lang="en-US" b="1" dirty="0" smtClean="0"/>
              <a:t>What is Gender mainstreaming</a:t>
            </a:r>
            <a:r>
              <a:rPr lang="en-US" dirty="0" smtClean="0"/>
              <a:t>?</a:t>
            </a:r>
            <a:endParaRPr lang="en-US" dirty="0"/>
          </a:p>
        </p:txBody>
      </p:sp>
      <p:sp>
        <p:nvSpPr>
          <p:cNvPr id="3" name="Content Placeholder 2"/>
          <p:cNvSpPr>
            <a:spLocks noGrp="1"/>
          </p:cNvSpPr>
          <p:nvPr>
            <p:ph idx="1"/>
          </p:nvPr>
        </p:nvSpPr>
        <p:spPr>
          <a:xfrm>
            <a:off x="838200" y="1031632"/>
            <a:ext cx="10515600" cy="5603630"/>
          </a:xfrm>
        </p:spPr>
        <p:txBody>
          <a:bodyPr>
            <a:normAutofit fontScale="85000" lnSpcReduction="20000"/>
          </a:bodyPr>
          <a:lstStyle/>
          <a:p>
            <a:r>
              <a:rPr lang="en-US" sz="3200" dirty="0"/>
              <a:t>Gender refers to the different roles, rights, and responsibilities of men and women and the relations between them. Gender does not simply refer to women or men, but to the way their qualities, </a:t>
            </a:r>
            <a:r>
              <a:rPr lang="en-US" sz="3200" dirty="0" err="1"/>
              <a:t>behaviours</a:t>
            </a:r>
            <a:r>
              <a:rPr lang="en-US" sz="3200" dirty="0"/>
              <a:t>, and identities are determined through the process of socialization.</a:t>
            </a:r>
          </a:p>
          <a:p>
            <a:r>
              <a:rPr lang="en-US" sz="3200" dirty="0"/>
              <a:t>Gender is generally associated with unequal power and access to choices and resources. The different positions of women and men are influenced by historical, religious, economic and cultural realities. These relations and responsibilities can and do change over time</a:t>
            </a:r>
          </a:p>
          <a:p>
            <a:r>
              <a:rPr lang="en-US" sz="3200" dirty="0" smtClean="0"/>
              <a:t>Gender </a:t>
            </a:r>
            <a:r>
              <a:rPr lang="en-US" sz="3200" dirty="0"/>
              <a:t>mainstreaming is the process of assessing the implications for women and men of any planned action, including legislation, policies or programmes, in all areas and at all levels. </a:t>
            </a:r>
            <a:endParaRPr lang="en-US" sz="3200" dirty="0" smtClean="0"/>
          </a:p>
          <a:p>
            <a:r>
              <a:rPr lang="en-US" sz="3200" dirty="0" smtClean="0"/>
              <a:t>It </a:t>
            </a:r>
            <a:r>
              <a:rPr lang="en-US" sz="3200" dirty="0"/>
              <a:t>is a strategy for making women's as well as men's concerns and experiences an integral dimension of the design, implementation, monitoring and evaluation of policies and programmes in all spheres so that women and men benefit equally.</a:t>
            </a:r>
          </a:p>
          <a:p>
            <a:pPr marL="0" indent="0">
              <a:buNone/>
            </a:pPr>
            <a:r>
              <a:rPr lang="en-US" i="1" dirty="0"/>
              <a:t>Source: Resource guide: Mainstreaming gender in water. United Nations Development Programme (UNDP), 2006</a:t>
            </a:r>
          </a:p>
          <a:p>
            <a:endParaRPr lang="en-US"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21</a:t>
            </a:fld>
            <a:endParaRPr lang="en-US" dirty="0"/>
          </a:p>
        </p:txBody>
      </p:sp>
    </p:spTree>
    <p:extLst>
      <p:ext uri="{BB962C8B-B14F-4D97-AF65-F5344CB8AC3E}">
        <p14:creationId xmlns:p14="http://schemas.microsoft.com/office/powerpoint/2010/main" val="1498074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5121"/>
          </a:xfrm>
        </p:spPr>
        <p:txBody>
          <a:bodyPr>
            <a:normAutofit fontScale="90000"/>
          </a:bodyPr>
          <a:lstStyle/>
          <a:p>
            <a:pPr algn="ctr"/>
            <a:r>
              <a:rPr lang="en-US" sz="6000" dirty="0" smtClean="0"/>
              <a:t>Gendering WASH</a:t>
            </a:r>
            <a:endParaRPr lang="en-US" sz="6000" dirty="0"/>
          </a:p>
        </p:txBody>
      </p:sp>
      <p:sp>
        <p:nvSpPr>
          <p:cNvPr id="3" name="Content Placeholder 2"/>
          <p:cNvSpPr>
            <a:spLocks noGrp="1"/>
          </p:cNvSpPr>
          <p:nvPr>
            <p:ph idx="1"/>
          </p:nvPr>
        </p:nvSpPr>
        <p:spPr>
          <a:xfrm>
            <a:off x="241300" y="1090246"/>
            <a:ext cx="11112500" cy="5513754"/>
          </a:xfrm>
        </p:spPr>
        <p:txBody>
          <a:bodyPr>
            <a:normAutofit fontScale="92500" lnSpcReduction="10000"/>
          </a:bodyPr>
          <a:lstStyle/>
          <a:p>
            <a:r>
              <a:rPr lang="en-US" dirty="0"/>
              <a:t>Sanitation is one of the major challenges faced in overcoming gender inequalities</a:t>
            </a:r>
          </a:p>
          <a:p>
            <a:r>
              <a:rPr lang="en-US" dirty="0"/>
              <a:t>Inadequate access to safe, hygienic and private sanitation facilities is a source of shame, physical discomfort and insecurity for millions of women across the world. </a:t>
            </a:r>
          </a:p>
          <a:p>
            <a:r>
              <a:rPr lang="en-US" dirty="0" smtClean="0"/>
              <a:t>Cultural </a:t>
            </a:r>
            <a:r>
              <a:rPr lang="en-US" dirty="0"/>
              <a:t>norms frequently make it unacceptable for women to be seen defecating—forcing many women to leave home before dawn or after nightfall to maintain privacy.</a:t>
            </a:r>
          </a:p>
          <a:p>
            <a:r>
              <a:rPr lang="en-US" dirty="0"/>
              <a:t>When women have to wait until dark to defecate and urinate in the open they tend to drink less during the day, resulting in all kinds of health problems such as urinary tract infections.</a:t>
            </a:r>
          </a:p>
          <a:p>
            <a:r>
              <a:rPr lang="en-US" dirty="0" smtClean="0"/>
              <a:t>At times latrines are </a:t>
            </a:r>
            <a:r>
              <a:rPr lang="en-US" dirty="0"/>
              <a:t>not sensitive to the special needs of girls. This has resulted in girls staying away from schools when they are menstruating, even when their schools have latrines</a:t>
            </a:r>
            <a:r>
              <a:rPr lang="en-US" dirty="0" smtClean="0"/>
              <a:t>. </a:t>
            </a:r>
            <a:r>
              <a:rPr lang="en-US" dirty="0"/>
              <a:t>Moreover, it is important that separate sanitary latrines are constructed for </a:t>
            </a:r>
            <a:r>
              <a:rPr lang="en-US" dirty="0" smtClean="0"/>
              <a:t>boys.</a:t>
            </a:r>
            <a:endParaRPr lang="en-US"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22</a:t>
            </a:fld>
            <a:endParaRPr lang="en-US" dirty="0"/>
          </a:p>
        </p:txBody>
      </p:sp>
    </p:spTree>
    <p:extLst>
      <p:ext uri="{BB962C8B-B14F-4D97-AF65-F5344CB8AC3E}">
        <p14:creationId xmlns:p14="http://schemas.microsoft.com/office/powerpoint/2010/main" val="533663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r>
              <a:rPr lang="en-GB" altLang="en-US" b="1" dirty="0"/>
              <a:t>Menstrual Hygiene Management</a:t>
            </a:r>
            <a:endParaRPr lang="en-GB" dirty="0"/>
          </a:p>
        </p:txBody>
      </p:sp>
      <p:sp>
        <p:nvSpPr>
          <p:cNvPr id="3" name="Content Placeholder 2"/>
          <p:cNvSpPr>
            <a:spLocks noGrp="1"/>
          </p:cNvSpPr>
          <p:nvPr>
            <p:ph idx="1"/>
          </p:nvPr>
        </p:nvSpPr>
        <p:spPr>
          <a:xfrm>
            <a:off x="838200" y="1244600"/>
            <a:ext cx="10515600" cy="5476875"/>
          </a:xfrm>
        </p:spPr>
        <p:txBody>
          <a:bodyPr>
            <a:normAutofit fontScale="62500" lnSpcReduction="20000"/>
          </a:bodyPr>
          <a:lstStyle/>
          <a:p>
            <a:pPr marL="0" indent="0">
              <a:buNone/>
              <a:defRPr/>
            </a:pPr>
            <a:r>
              <a:rPr lang="en-GB" i="1" dirty="0"/>
              <a:t>I had no idea about menstruation till I actually had my period. One night I work up with abdominal pain, and saw blood on my </a:t>
            </a:r>
            <a:r>
              <a:rPr lang="en-GB" i="1" dirty="0" err="1"/>
              <a:t>panties..I</a:t>
            </a:r>
            <a:r>
              <a:rPr lang="en-GB" i="1" dirty="0"/>
              <a:t> thought I had some big ailment and would die soon. I never buy sanitary pads from the market. I feel too shy to ask for it. </a:t>
            </a:r>
            <a:r>
              <a:rPr lang="en-GB" i="1" dirty="0" err="1"/>
              <a:t>Neelam</a:t>
            </a:r>
            <a:r>
              <a:rPr lang="en-GB" i="1" dirty="0"/>
              <a:t> 14 year girl</a:t>
            </a:r>
            <a:r>
              <a:rPr lang="en-GB" b="1" i="1" dirty="0"/>
              <a:t> </a:t>
            </a:r>
            <a:r>
              <a:rPr lang="en-GB" b="1" dirty="0"/>
              <a:t>(WSSCC MHM Training manual WASH and Health Practitioners)</a:t>
            </a:r>
          </a:p>
          <a:p>
            <a:pPr marL="0" indent="0">
              <a:buNone/>
              <a:defRPr/>
            </a:pPr>
            <a:endParaRPr lang="en-GB" b="1" dirty="0"/>
          </a:p>
          <a:p>
            <a:pPr marL="0" indent="0">
              <a:buNone/>
              <a:defRPr/>
            </a:pPr>
            <a:r>
              <a:rPr lang="en-GB" b="1" u="sng" dirty="0">
                <a:hlinkClick r:id="rId2" action="ppaction://hlinkfile"/>
              </a:rPr>
              <a:t>Frequently Asked Questions on Menstrual Hygiene Management</a:t>
            </a:r>
            <a:endParaRPr lang="en-GB" b="1" dirty="0"/>
          </a:p>
          <a:p>
            <a:pPr marL="0" indent="0">
              <a:buNone/>
              <a:defRPr/>
            </a:pPr>
            <a:r>
              <a:rPr lang="en-GB" b="1" dirty="0"/>
              <a:t>Questions for men</a:t>
            </a:r>
          </a:p>
          <a:p>
            <a:pPr marL="342900" indent="-342900">
              <a:buFont typeface="+mj-lt"/>
              <a:buAutoNum type="arabicPeriod"/>
              <a:defRPr/>
            </a:pPr>
            <a:r>
              <a:rPr lang="en-GB" dirty="0"/>
              <a:t>Why do women menstruate?</a:t>
            </a:r>
          </a:p>
          <a:p>
            <a:pPr marL="342900" indent="-342900">
              <a:buFont typeface="+mj-lt"/>
              <a:buAutoNum type="arabicPeriod"/>
              <a:defRPr/>
            </a:pPr>
            <a:r>
              <a:rPr lang="en-GB" dirty="0"/>
              <a:t>What do women use to manage menstruation?</a:t>
            </a:r>
          </a:p>
          <a:p>
            <a:pPr marL="342900" indent="-342900">
              <a:buFont typeface="+mj-lt"/>
              <a:buAutoNum type="arabicPeriod"/>
              <a:defRPr/>
            </a:pPr>
            <a:r>
              <a:rPr lang="en-GB" dirty="0"/>
              <a:t>What different kinds of materials have you seen used for managing menstruation?</a:t>
            </a:r>
          </a:p>
          <a:p>
            <a:pPr marL="342900" indent="-342900">
              <a:buFont typeface="+mj-lt"/>
              <a:buAutoNum type="arabicPeriod"/>
              <a:defRPr/>
            </a:pPr>
            <a:r>
              <a:rPr lang="en-GB" dirty="0"/>
              <a:t>At what age does a girl begin menstruation?</a:t>
            </a:r>
          </a:p>
          <a:p>
            <a:pPr marL="342900" indent="-342900">
              <a:buFont typeface="+mj-lt"/>
              <a:buAutoNum type="arabicPeriod"/>
              <a:defRPr/>
            </a:pPr>
            <a:r>
              <a:rPr lang="en-GB" dirty="0"/>
              <a:t>How many times do women menstruate in a month?</a:t>
            </a:r>
          </a:p>
          <a:p>
            <a:pPr marL="342900" indent="-342900">
              <a:buFont typeface="+mj-lt"/>
              <a:buAutoNum type="arabicPeriod"/>
              <a:defRPr/>
            </a:pPr>
            <a:r>
              <a:rPr lang="en-GB" dirty="0"/>
              <a:t>Have you ever discussed with  a woman-your office colleague mother, wife, sister, or daughter on menstruation and what is the subject of discussion?</a:t>
            </a:r>
          </a:p>
          <a:p>
            <a:pPr marL="0" indent="0">
              <a:buNone/>
              <a:defRPr/>
            </a:pPr>
            <a:r>
              <a:rPr lang="en-GB" b="1" dirty="0"/>
              <a:t>Questions for women</a:t>
            </a:r>
          </a:p>
          <a:p>
            <a:pPr marL="342900" indent="-342900">
              <a:buFont typeface="+mj-lt"/>
              <a:buAutoNum type="arabicPeriod"/>
              <a:defRPr/>
            </a:pPr>
            <a:r>
              <a:rPr lang="en-GB" dirty="0"/>
              <a:t>Where and How do you dispose your menstrual pad/sanitary napkins after use?</a:t>
            </a:r>
          </a:p>
          <a:p>
            <a:pPr marL="342900" indent="-342900">
              <a:buFont typeface="+mj-lt"/>
              <a:buAutoNum type="arabicPeriod"/>
              <a:defRPr/>
            </a:pPr>
            <a:r>
              <a:rPr lang="en-GB" dirty="0"/>
              <a:t>Do you always have enough water and soap wo clean yourself after contact with menstrual blood?</a:t>
            </a:r>
          </a:p>
          <a:p>
            <a:pPr marL="342900" indent="-342900">
              <a:buFont typeface="+mj-lt"/>
              <a:buAutoNum type="arabicPeriod"/>
              <a:defRPr/>
            </a:pPr>
            <a:r>
              <a:rPr lang="en-GB" dirty="0"/>
              <a:t>Mention one embarrassing incidence you had during your menstrual period in the past</a:t>
            </a:r>
          </a:p>
          <a:p>
            <a:pPr marL="0" indent="0">
              <a:buNone/>
            </a:pPr>
            <a:endParaRPr lang="en-GB"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23</a:t>
            </a:fld>
            <a:endParaRPr lang="en-US" dirty="0"/>
          </a:p>
        </p:txBody>
      </p:sp>
    </p:spTree>
    <p:extLst>
      <p:ext uri="{BB962C8B-B14F-4D97-AF65-F5344CB8AC3E}">
        <p14:creationId xmlns:p14="http://schemas.microsoft.com/office/powerpoint/2010/main" val="174653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r>
              <a:rPr lang="en-GB" altLang="en-US" b="1" dirty="0"/>
              <a:t>Menstrual Hygiene Management</a:t>
            </a:r>
            <a:endParaRPr lang="en-GB" b="1"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24</a:t>
            </a:fld>
            <a:endParaRPr lang="en-US" dirty="0"/>
          </a:p>
        </p:txBody>
      </p:sp>
      <p:sp>
        <p:nvSpPr>
          <p:cNvPr id="7" name="Content Placeholder 2"/>
          <p:cNvSpPr>
            <a:spLocks noGrp="1"/>
          </p:cNvSpPr>
          <p:nvPr>
            <p:ph idx="1"/>
          </p:nvPr>
        </p:nvSpPr>
        <p:spPr>
          <a:xfrm>
            <a:off x="482600" y="1028700"/>
            <a:ext cx="11353800" cy="5435600"/>
          </a:xfrm>
        </p:spPr>
        <p:txBody>
          <a:bodyPr>
            <a:normAutofit fontScale="92500" lnSpcReduction="10000"/>
          </a:bodyPr>
          <a:lstStyle/>
          <a:p>
            <a:pPr marL="0" indent="0">
              <a:buFont typeface="Arial" panose="020B0604020202020204" pitchFamily="34" charset="0"/>
              <a:buNone/>
              <a:defRPr/>
            </a:pPr>
            <a:r>
              <a:rPr lang="en-GB" b="1" dirty="0" smtClean="0"/>
              <a:t>Good practice for menstrual hygiene in the workplace</a:t>
            </a:r>
          </a:p>
          <a:p>
            <a:pPr marL="342900" indent="-342900">
              <a:buFont typeface="+mj-lt"/>
              <a:buAutoNum type="arabicPeriod"/>
              <a:defRPr/>
            </a:pPr>
            <a:r>
              <a:rPr lang="en-GB" sz="1800" dirty="0" smtClean="0"/>
              <a:t>Provide separate water and sanitation facilities for women and men. </a:t>
            </a:r>
            <a:endParaRPr lang="en-GB" sz="1800" dirty="0"/>
          </a:p>
          <a:p>
            <a:pPr marL="342900" indent="-342900">
              <a:buFont typeface="+mj-lt"/>
              <a:buAutoNum type="arabicPeriod"/>
              <a:defRPr/>
            </a:pPr>
            <a:r>
              <a:rPr lang="en-GB" sz="1800" dirty="0" smtClean="0"/>
              <a:t>Provide facilities for disposal. </a:t>
            </a:r>
            <a:endParaRPr lang="en-GB" sz="1800" dirty="0"/>
          </a:p>
          <a:p>
            <a:pPr marL="342900" indent="-342900">
              <a:buFont typeface="+mj-lt"/>
              <a:buAutoNum type="arabicPeriod"/>
              <a:defRPr/>
            </a:pPr>
            <a:r>
              <a:rPr lang="en-GB" sz="1800" dirty="0" smtClean="0"/>
              <a:t>Have discrete supply of sanitary pads and clean cloths available in an emergency for women or girls at work</a:t>
            </a:r>
          </a:p>
          <a:p>
            <a:pPr marL="0" indent="0">
              <a:buFont typeface="Arial" panose="020B0604020202020204" pitchFamily="34" charset="0"/>
              <a:buNone/>
              <a:defRPr/>
            </a:pPr>
            <a:r>
              <a:rPr lang="en-GB" b="1" dirty="0" smtClean="0"/>
              <a:t>Good menstrual hygiene in school for girls and female teachers</a:t>
            </a:r>
          </a:p>
          <a:p>
            <a:pPr marL="342900" indent="-342900">
              <a:buFont typeface="Arial" panose="020B0604020202020204" pitchFamily="34" charset="0"/>
              <a:buAutoNum type="arabicPeriod"/>
              <a:defRPr/>
            </a:pPr>
            <a:r>
              <a:rPr lang="en-GB" sz="1800" dirty="0" smtClean="0"/>
              <a:t>Availability of sanitary protection material. </a:t>
            </a:r>
            <a:endParaRPr lang="en-GB" sz="1800" dirty="0"/>
          </a:p>
          <a:p>
            <a:pPr marL="342900" indent="-342900">
              <a:buFont typeface="Arial" panose="020B0604020202020204" pitchFamily="34" charset="0"/>
              <a:buAutoNum type="arabicPeriod"/>
              <a:defRPr/>
            </a:pPr>
            <a:r>
              <a:rPr lang="en-GB" sz="1800" dirty="0" smtClean="0"/>
              <a:t>Clean and separate toilets for girls and boys. </a:t>
            </a:r>
            <a:endParaRPr lang="en-GB" sz="1800" dirty="0"/>
          </a:p>
          <a:p>
            <a:pPr marL="342900" indent="-342900">
              <a:buFont typeface="Arial" panose="020B0604020202020204" pitchFamily="34" charset="0"/>
              <a:buAutoNum type="arabicPeriod"/>
              <a:defRPr/>
            </a:pPr>
            <a:r>
              <a:rPr lang="en-GB" sz="1800" dirty="0" smtClean="0"/>
              <a:t>Space for washing and drying. </a:t>
            </a:r>
            <a:endParaRPr lang="en-GB" sz="1800" dirty="0"/>
          </a:p>
          <a:p>
            <a:pPr marL="342900" indent="-342900">
              <a:buFont typeface="Arial" panose="020B0604020202020204" pitchFamily="34" charset="0"/>
              <a:buAutoNum type="arabicPeriod"/>
              <a:defRPr/>
            </a:pPr>
            <a:r>
              <a:rPr lang="en-GB" sz="1800" dirty="0" smtClean="0"/>
              <a:t>Disposal facilities and supportive teachers/staff.</a:t>
            </a:r>
          </a:p>
          <a:p>
            <a:pPr marL="0" indent="0">
              <a:buFont typeface="Arial" panose="020B0604020202020204" pitchFamily="34" charset="0"/>
              <a:buNone/>
              <a:defRPr/>
            </a:pPr>
            <a:r>
              <a:rPr lang="en-GB" b="1" dirty="0" smtClean="0"/>
              <a:t>Good practice for menstrual hygiene in the household</a:t>
            </a:r>
          </a:p>
          <a:p>
            <a:pPr marL="342900" indent="-342900">
              <a:buFont typeface="Arial" panose="020B0604020202020204" pitchFamily="34" charset="0"/>
              <a:buAutoNum type="arabicPeriod"/>
              <a:defRPr/>
            </a:pPr>
            <a:r>
              <a:rPr lang="en-GB" sz="1800" dirty="0" smtClean="0"/>
              <a:t>Availability of toilet with running water. </a:t>
            </a:r>
            <a:endParaRPr lang="en-GB" sz="1800" dirty="0"/>
          </a:p>
          <a:p>
            <a:pPr marL="342900" indent="-342900">
              <a:buFont typeface="Arial" panose="020B0604020202020204" pitchFamily="34" charset="0"/>
              <a:buAutoNum type="arabicPeriod"/>
              <a:defRPr/>
            </a:pPr>
            <a:r>
              <a:rPr lang="en-GB" sz="1800" dirty="0" smtClean="0"/>
              <a:t>Clean washing and drying spaces for cloth. </a:t>
            </a:r>
            <a:endParaRPr lang="en-GB" sz="1800" dirty="0"/>
          </a:p>
          <a:p>
            <a:pPr marL="342900" indent="-342900">
              <a:buFont typeface="Arial" panose="020B0604020202020204" pitchFamily="34" charset="0"/>
              <a:buAutoNum type="arabicPeriod"/>
              <a:defRPr/>
            </a:pPr>
            <a:r>
              <a:rPr lang="en-GB" sz="1800" dirty="0" smtClean="0"/>
              <a:t>Safe and clean bathing space. </a:t>
            </a:r>
            <a:endParaRPr lang="en-GB" sz="1800" dirty="0"/>
          </a:p>
          <a:p>
            <a:pPr marL="342900" indent="-342900">
              <a:buFont typeface="Arial" panose="020B0604020202020204" pitchFamily="34" charset="0"/>
              <a:buAutoNum type="arabicPeriod"/>
              <a:defRPr/>
            </a:pPr>
            <a:r>
              <a:rPr lang="en-GB" sz="1800" dirty="0" smtClean="0"/>
              <a:t>Facilities for disposal. </a:t>
            </a:r>
            <a:endParaRPr lang="en-GB" sz="1800" dirty="0"/>
          </a:p>
          <a:p>
            <a:pPr marL="342900" indent="-342900">
              <a:buFont typeface="Arial" panose="020B0604020202020204" pitchFamily="34" charset="0"/>
              <a:buAutoNum type="arabicPeriod"/>
              <a:defRPr/>
            </a:pPr>
            <a:r>
              <a:rPr lang="en-GB" sz="1800" dirty="0" smtClean="0"/>
              <a:t>Open environment to discuss issues.</a:t>
            </a:r>
            <a:endParaRPr lang="en-GB" sz="1800" dirty="0"/>
          </a:p>
        </p:txBody>
      </p:sp>
    </p:spTree>
    <p:extLst>
      <p:ext uri="{BB962C8B-B14F-4D97-AF65-F5344CB8AC3E}">
        <p14:creationId xmlns:p14="http://schemas.microsoft.com/office/powerpoint/2010/main" val="1724551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38" y="320675"/>
            <a:ext cx="10515600" cy="836369"/>
          </a:xfrm>
        </p:spPr>
        <p:txBody>
          <a:bodyPr>
            <a:noAutofit/>
          </a:bodyPr>
          <a:lstStyle/>
          <a:p>
            <a:pPr algn="ctr"/>
            <a:r>
              <a:rPr lang="en-US" sz="6000" dirty="0" smtClean="0"/>
              <a:t>Ideas for Advocacy</a:t>
            </a:r>
            <a:endParaRPr lang="en-US" sz="6000" dirty="0"/>
          </a:p>
        </p:txBody>
      </p:sp>
      <p:sp>
        <p:nvSpPr>
          <p:cNvPr id="3" name="Content Placeholder 2"/>
          <p:cNvSpPr>
            <a:spLocks noGrp="1"/>
          </p:cNvSpPr>
          <p:nvPr>
            <p:ph idx="1"/>
          </p:nvPr>
        </p:nvSpPr>
        <p:spPr>
          <a:xfrm>
            <a:off x="838200" y="1157044"/>
            <a:ext cx="10515600" cy="5360987"/>
          </a:xfrm>
        </p:spPr>
        <p:txBody>
          <a:bodyPr>
            <a:normAutofit/>
          </a:bodyPr>
          <a:lstStyle/>
          <a:p>
            <a:pPr fontAlgn="base"/>
            <a:r>
              <a:rPr lang="en-US" dirty="0" smtClean="0"/>
              <a:t>Adoption of gender </a:t>
            </a:r>
            <a:r>
              <a:rPr lang="en-US" dirty="0"/>
              <a:t>concepts </a:t>
            </a:r>
            <a:r>
              <a:rPr lang="en-US" dirty="0" smtClean="0"/>
              <a:t>in the management </a:t>
            </a:r>
            <a:r>
              <a:rPr lang="en-US" dirty="0"/>
              <a:t>of WASH </a:t>
            </a:r>
            <a:r>
              <a:rPr lang="en-US" dirty="0" smtClean="0"/>
              <a:t>programmes.</a:t>
            </a:r>
          </a:p>
          <a:p>
            <a:pPr fontAlgn="base"/>
            <a:r>
              <a:rPr lang="en-US" dirty="0"/>
              <a:t>T</a:t>
            </a:r>
            <a:r>
              <a:rPr lang="en-US" dirty="0" smtClean="0"/>
              <a:t>heoretical </a:t>
            </a:r>
            <a:r>
              <a:rPr lang="en-US" dirty="0"/>
              <a:t>concepts of gender including social and gender analysis, gender roles and relationships and gender </a:t>
            </a:r>
            <a:r>
              <a:rPr lang="en-US" dirty="0" smtClean="0"/>
              <a:t>needs</a:t>
            </a:r>
            <a:endParaRPr lang="en-US" dirty="0"/>
          </a:p>
          <a:p>
            <a:r>
              <a:rPr lang="en-US" dirty="0"/>
              <a:t>Women should, </a:t>
            </a:r>
            <a:r>
              <a:rPr lang="en-US" dirty="0" smtClean="0"/>
              <a:t> </a:t>
            </a:r>
            <a:r>
              <a:rPr lang="en-US" dirty="0"/>
              <a:t>be included in the planning, design, and implementation of WASH interventions</a:t>
            </a:r>
            <a:r>
              <a:rPr lang="en-US" dirty="0" smtClean="0"/>
              <a:t>. This </a:t>
            </a:r>
            <a:r>
              <a:rPr lang="en-US" dirty="0"/>
              <a:t>can improve their status, creating opportunities for income generation, as well as providing them with other public and influential roles – thus potentially making gender equality a reality.</a:t>
            </a:r>
          </a:p>
          <a:p>
            <a:r>
              <a:rPr lang="en-US" dirty="0" smtClean="0"/>
              <a:t>Incorporating </a:t>
            </a:r>
            <a:r>
              <a:rPr lang="en-US" dirty="0"/>
              <a:t>gender issues into WASH programmes, through targeted campaigns, workshops and trainings, and promotion of women leaders.</a:t>
            </a:r>
          </a:p>
          <a:p>
            <a:endParaRPr lang="en-US"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25</a:t>
            </a:fld>
            <a:endParaRPr lang="en-US" dirty="0"/>
          </a:p>
        </p:txBody>
      </p:sp>
    </p:spTree>
    <p:extLst>
      <p:ext uri="{BB962C8B-B14F-4D97-AF65-F5344CB8AC3E}">
        <p14:creationId xmlns:p14="http://schemas.microsoft.com/office/powerpoint/2010/main" val="1952106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9"/>
            <a:ext cx="10515600" cy="711199"/>
          </a:xfrm>
        </p:spPr>
        <p:txBody>
          <a:bodyPr/>
          <a:lstStyle/>
          <a:p>
            <a:r>
              <a:rPr lang="en-GB" dirty="0" smtClean="0"/>
              <a:t>What is water related sanitation?</a:t>
            </a:r>
            <a:endParaRPr lang="en-GB" dirty="0"/>
          </a:p>
        </p:txBody>
      </p:sp>
      <p:sp>
        <p:nvSpPr>
          <p:cNvPr id="3" name="Content Placeholder 2"/>
          <p:cNvSpPr>
            <a:spLocks noGrp="1"/>
          </p:cNvSpPr>
          <p:nvPr>
            <p:ph idx="1"/>
          </p:nvPr>
        </p:nvSpPr>
        <p:spPr>
          <a:xfrm>
            <a:off x="838200" y="1022349"/>
            <a:ext cx="10515600" cy="5516563"/>
          </a:xfrm>
        </p:spPr>
        <p:txBody>
          <a:bodyPr>
            <a:normAutofit fontScale="70000" lnSpcReduction="20000"/>
          </a:bodyPr>
          <a:lstStyle/>
          <a:p>
            <a:pPr>
              <a:defRPr/>
            </a:pPr>
            <a:r>
              <a:rPr lang="en-GB" b="1" dirty="0" smtClean="0">
                <a:solidFill>
                  <a:srgbClr val="FF0000"/>
                </a:solidFill>
              </a:rPr>
              <a:t>Water related Sanitation</a:t>
            </a:r>
            <a:r>
              <a:rPr lang="en-GB" dirty="0" smtClean="0"/>
              <a:t> </a:t>
            </a:r>
            <a:r>
              <a:rPr lang="en-GB" dirty="0"/>
              <a:t>is management of human excreta or better said- management of </a:t>
            </a:r>
            <a:r>
              <a:rPr lang="en-GB" dirty="0" smtClean="0"/>
              <a:t>shit.</a:t>
            </a:r>
          </a:p>
          <a:p>
            <a:pPr>
              <a:defRPr/>
            </a:pPr>
            <a:r>
              <a:rPr lang="en-GB" b="1" dirty="0" smtClean="0">
                <a:solidFill>
                  <a:srgbClr val="FF0000"/>
                </a:solidFill>
              </a:rPr>
              <a:t>Hygiene </a:t>
            </a:r>
            <a:r>
              <a:rPr lang="en-GB" dirty="0"/>
              <a:t>is appropriate behaviours including but beyond the management of human shit, which are used to break the chain of infection transmission in the home and </a:t>
            </a:r>
            <a:r>
              <a:rPr lang="en-GB" dirty="0" smtClean="0"/>
              <a:t>community. Hygiene </a:t>
            </a:r>
            <a:r>
              <a:rPr lang="en-GB" dirty="0"/>
              <a:t>includes:</a:t>
            </a:r>
          </a:p>
          <a:p>
            <a:pPr>
              <a:buFont typeface="Wingdings" panose="05000000000000000000" pitchFamily="2" charset="2"/>
              <a:buChar char="ü"/>
              <a:defRPr/>
            </a:pPr>
            <a:r>
              <a:rPr lang="en-GB" i="1" dirty="0"/>
              <a:t> Hand hygiene and personal hygiene-appropriate hand washing with soap and/or ash, sanitizer.</a:t>
            </a:r>
          </a:p>
          <a:p>
            <a:pPr>
              <a:buFont typeface="Wingdings" panose="05000000000000000000" pitchFamily="2" charset="2"/>
              <a:buChar char="ü"/>
              <a:defRPr/>
            </a:pPr>
            <a:r>
              <a:rPr lang="en-GB" i="1" dirty="0"/>
              <a:t>Food hygiene (cooking, storing, preventing cross contamination)</a:t>
            </a:r>
          </a:p>
          <a:p>
            <a:pPr>
              <a:buFont typeface="Wingdings" panose="05000000000000000000" pitchFamily="2" charset="2"/>
              <a:buChar char="ü"/>
              <a:defRPr/>
            </a:pPr>
            <a:r>
              <a:rPr lang="en-GB" i="1" dirty="0"/>
              <a:t>Menstrual Hygiene Management</a:t>
            </a:r>
          </a:p>
          <a:p>
            <a:pPr>
              <a:buFont typeface="Wingdings" panose="05000000000000000000" pitchFamily="2" charset="2"/>
              <a:buChar char="ü"/>
              <a:defRPr/>
            </a:pPr>
            <a:r>
              <a:rPr lang="en-GB" i="1" dirty="0"/>
              <a:t>Ensuring safe water at point of use</a:t>
            </a:r>
          </a:p>
          <a:p>
            <a:pPr>
              <a:buFont typeface="Wingdings" panose="05000000000000000000" pitchFamily="2" charset="2"/>
              <a:buChar char="ü"/>
              <a:defRPr/>
            </a:pPr>
            <a:r>
              <a:rPr lang="en-GB" i="1" dirty="0"/>
              <a:t>Respiratory Hygiene</a:t>
            </a:r>
          </a:p>
          <a:p>
            <a:pPr>
              <a:buFont typeface="Wingdings" panose="05000000000000000000" pitchFamily="2" charset="2"/>
              <a:buChar char="ü"/>
              <a:defRPr/>
            </a:pPr>
            <a:r>
              <a:rPr lang="en-GB" i="1" dirty="0"/>
              <a:t>Safe disposal of faeces (both human and animal)</a:t>
            </a:r>
          </a:p>
          <a:p>
            <a:pPr>
              <a:buFont typeface="Wingdings" panose="05000000000000000000" pitchFamily="2" charset="2"/>
              <a:buChar char="ü"/>
              <a:defRPr/>
            </a:pPr>
            <a:r>
              <a:rPr lang="en-GB" i="1" dirty="0"/>
              <a:t>General hygiene (laundry, surfaces, toilets, baths, and sinks)</a:t>
            </a:r>
          </a:p>
          <a:p>
            <a:pPr>
              <a:buFont typeface="Wingdings" panose="05000000000000000000" pitchFamily="2" charset="2"/>
              <a:buChar char="ü"/>
              <a:defRPr/>
            </a:pPr>
            <a:r>
              <a:rPr lang="en-GB" i="1" dirty="0"/>
              <a:t>Disposal of solid wastes, control of waste water and rain water</a:t>
            </a:r>
          </a:p>
          <a:p>
            <a:pPr>
              <a:defRPr/>
            </a:pPr>
            <a:endParaRPr lang="en-GB" dirty="0"/>
          </a:p>
          <a:p>
            <a:pPr>
              <a:defRPr/>
            </a:pPr>
            <a:r>
              <a:rPr lang="en-GB" sz="2900" b="1" dirty="0" smtClean="0">
                <a:solidFill>
                  <a:srgbClr val="FF0000"/>
                </a:solidFill>
              </a:rPr>
              <a:t>Improved sanitation </a:t>
            </a:r>
            <a:r>
              <a:rPr lang="en-GB" sz="2900" dirty="0" smtClean="0"/>
              <a:t>is a ‘</a:t>
            </a:r>
            <a:r>
              <a:rPr lang="en-GB" sz="2900" i="1" dirty="0" smtClean="0"/>
              <a:t>sanitation facility that hygienically separates human excreta from human contact’.</a:t>
            </a:r>
            <a:r>
              <a:rPr lang="en-GB" sz="2900" i="1" dirty="0" smtClean="0">
                <a:hlinkClick r:id="rId2"/>
              </a:rPr>
              <a:t>    </a:t>
            </a:r>
          </a:p>
          <a:p>
            <a:pPr marL="0" indent="0">
              <a:buNone/>
              <a:defRPr/>
            </a:pPr>
            <a:r>
              <a:rPr lang="en-GB" sz="2900" i="1" dirty="0" smtClean="0">
                <a:hlinkClick r:id="rId2"/>
              </a:rPr>
              <a:t> </a:t>
            </a:r>
            <a:r>
              <a:rPr lang="en-GB" sz="2900" dirty="0" smtClean="0">
                <a:hlinkClick r:id="rId2"/>
              </a:rPr>
              <a:t>(WHO//UNICEF Joint Monitoring Programme (JMP)</a:t>
            </a:r>
            <a:endParaRPr lang="en-GB" sz="2900"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3</a:t>
            </a:fld>
            <a:endParaRPr lang="en-US" dirty="0"/>
          </a:p>
        </p:txBody>
      </p:sp>
    </p:spTree>
    <p:extLst>
      <p:ext uri="{BB962C8B-B14F-4D97-AF65-F5344CB8AC3E}">
        <p14:creationId xmlns:p14="http://schemas.microsoft.com/office/powerpoint/2010/main" val="58991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Monday, June 30, 2014</a:t>
            </a:r>
            <a:endParaRPr lang="en-US" dirty="0"/>
          </a:p>
        </p:txBody>
      </p:sp>
      <p:sp>
        <p:nvSpPr>
          <p:cNvPr id="3" name="Footer Placeholder 2"/>
          <p:cNvSpPr>
            <a:spLocks noGrp="1"/>
          </p:cNvSpPr>
          <p:nvPr>
            <p:ph type="ftr" sz="quarter" idx="11"/>
          </p:nvPr>
        </p:nvSpPr>
        <p:spPr/>
        <p:txBody>
          <a:bodyPr/>
          <a:lstStyle/>
          <a:p>
            <a:r>
              <a:rPr lang="en-GB" smtClean="0"/>
              <a:t>Sanitation Concepts by Babatope Babalobi</a:t>
            </a:r>
            <a:endParaRPr lang="en-US" dirty="0"/>
          </a:p>
        </p:txBody>
      </p:sp>
      <p:sp>
        <p:nvSpPr>
          <p:cNvPr id="4" name="Slide Number Placeholder 3"/>
          <p:cNvSpPr>
            <a:spLocks noGrp="1"/>
          </p:cNvSpPr>
          <p:nvPr>
            <p:ph type="sldNum" sz="quarter" idx="12"/>
          </p:nvPr>
        </p:nvSpPr>
        <p:spPr/>
        <p:txBody>
          <a:bodyPr/>
          <a:lstStyle/>
          <a:p>
            <a:fld id="{E76348C3-8E7A-4276-B5C8-A4D586F882CA}" type="slidenum">
              <a:rPr lang="en-US" smtClean="0"/>
              <a:t>4</a:t>
            </a:fld>
            <a:endParaRPr lang="en-US" dirty="0"/>
          </a:p>
        </p:txBody>
      </p:sp>
      <p:graphicFrame>
        <p:nvGraphicFramePr>
          <p:cNvPr id="5" name="Group 3"/>
          <p:cNvGraphicFramePr>
            <a:graphicFrameLocks/>
          </p:cNvGraphicFramePr>
          <p:nvPr>
            <p:extLst>
              <p:ext uri="{D42A27DB-BD31-4B8C-83A1-F6EECF244321}">
                <p14:modId xmlns:p14="http://schemas.microsoft.com/office/powerpoint/2010/main" val="1941078819"/>
              </p:ext>
            </p:extLst>
          </p:nvPr>
        </p:nvGraphicFramePr>
        <p:xfrm>
          <a:off x="595312" y="592138"/>
          <a:ext cx="11001375" cy="5764212"/>
        </p:xfrm>
        <a:graphic>
          <a:graphicData uri="http://schemas.openxmlformats.org/drawingml/2006/table">
            <a:tbl>
              <a:tblPr/>
              <a:tblGrid>
                <a:gridCol w="5514773"/>
                <a:gridCol w="5486602"/>
              </a:tblGrid>
              <a:tr h="613078">
                <a:tc>
                  <a:txBody>
                    <a:bodyPr/>
                    <a:lstStyle>
                      <a:lvl1pPr>
                        <a:spcBef>
                          <a:spcPct val="20000"/>
                        </a:spcBef>
                        <a:buSzPct val="50000"/>
                        <a:buFont typeface="Wingdings" panose="05000000000000000000" pitchFamily="2" charset="2"/>
                        <a:defRPr sz="2000" b="1">
                          <a:solidFill>
                            <a:schemeClr val="tx1"/>
                          </a:solidFill>
                          <a:latin typeface="Verdana" panose="020B0604030504040204" pitchFamily="34" charset="0"/>
                        </a:defRPr>
                      </a:lvl1pPr>
                      <a:lvl2pPr>
                        <a:spcBef>
                          <a:spcPct val="20000"/>
                        </a:spcBef>
                        <a:buSzPct val="50000"/>
                        <a:buFont typeface="Wingdings" panose="05000000000000000000" pitchFamily="2" charset="2"/>
                        <a:defRPr b="1">
                          <a:solidFill>
                            <a:schemeClr val="tx1"/>
                          </a:solidFill>
                          <a:latin typeface="Verdana" panose="020B0604030504040204" pitchFamily="34" charset="0"/>
                        </a:defRPr>
                      </a:lvl2pPr>
                      <a:lvl3pPr>
                        <a:spcBef>
                          <a:spcPct val="20000"/>
                        </a:spcBef>
                        <a:buSzPct val="50000"/>
                        <a:buFont typeface="Wingdings" panose="05000000000000000000" pitchFamily="2" charset="2"/>
                        <a:defRPr sz="1600" b="1">
                          <a:solidFill>
                            <a:schemeClr val="tx1"/>
                          </a:solidFill>
                          <a:latin typeface="Verdana" panose="020B0604030504040204" pitchFamily="34" charset="0"/>
                        </a:defRPr>
                      </a:lvl3pPr>
                      <a:lvl4pPr>
                        <a:spcBef>
                          <a:spcPct val="20000"/>
                        </a:spcBef>
                        <a:buSzPct val="50000"/>
                        <a:buFont typeface="Wingdings" panose="05000000000000000000" pitchFamily="2" charset="2"/>
                        <a:defRPr sz="1400" b="1">
                          <a:solidFill>
                            <a:schemeClr val="tx1"/>
                          </a:solidFill>
                          <a:latin typeface="Verdana" panose="020B0604030504040204" pitchFamily="34" charset="0"/>
                        </a:defRPr>
                      </a:lvl4pPr>
                      <a:lvl5pPr>
                        <a:spcBef>
                          <a:spcPct val="20000"/>
                        </a:spcBef>
                        <a:buSzPct val="50000"/>
                        <a:buFont typeface="Wingdings" panose="05000000000000000000" pitchFamily="2" charset="2"/>
                        <a:defRPr sz="1400" b="1">
                          <a:solidFill>
                            <a:schemeClr val="tx1"/>
                          </a:solidFill>
                          <a:latin typeface="Verdana" panose="020B0604030504040204" pitchFamily="34" charset="0"/>
                        </a:defRPr>
                      </a:lvl5pPr>
                      <a:lvl6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6pPr>
                      <a:lvl7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7pPr>
                      <a:lvl8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8pPr>
                      <a:lvl9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0"/>
                        </a:spcAft>
                        <a:buClrTx/>
                        <a:buSzPct val="50000"/>
                        <a:buFont typeface="Wingdings" panose="05000000000000000000" pitchFamily="2" charset="2"/>
                        <a:buNone/>
                        <a:tabLst/>
                      </a:pPr>
                      <a:r>
                        <a:rPr kumimoji="0" lang="en-GB" altLang="en-US" sz="1800" b="1" i="0" u="none" strike="noStrike" cap="none" normalizeH="0" baseline="0" dirty="0" smtClean="0">
                          <a:ln>
                            <a:noFill/>
                          </a:ln>
                          <a:solidFill>
                            <a:srgbClr val="C00000"/>
                          </a:solidFill>
                          <a:effectLst/>
                          <a:latin typeface="Verdana" panose="020B0604030504040204" pitchFamily="34" charset="0"/>
                        </a:rPr>
                        <a:t>Unimproved drinking water sources</a:t>
                      </a:r>
                    </a:p>
                  </a:txBody>
                  <a:tcPr marL="91443" marR="91443"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99000"/>
                      </a:schemeClr>
                    </a:solidFill>
                  </a:tcPr>
                </a:tc>
                <a:tc>
                  <a:txBody>
                    <a:bodyPr/>
                    <a:lstStyle>
                      <a:lvl1pPr>
                        <a:spcBef>
                          <a:spcPct val="20000"/>
                        </a:spcBef>
                        <a:buSzPct val="50000"/>
                        <a:buFont typeface="Wingdings" panose="05000000000000000000" pitchFamily="2" charset="2"/>
                        <a:defRPr sz="2000" b="1">
                          <a:solidFill>
                            <a:schemeClr val="tx1"/>
                          </a:solidFill>
                          <a:latin typeface="Verdana" panose="020B0604030504040204" pitchFamily="34" charset="0"/>
                        </a:defRPr>
                      </a:lvl1pPr>
                      <a:lvl2pPr>
                        <a:spcBef>
                          <a:spcPct val="20000"/>
                        </a:spcBef>
                        <a:buSzPct val="50000"/>
                        <a:buFont typeface="Wingdings" panose="05000000000000000000" pitchFamily="2" charset="2"/>
                        <a:defRPr b="1">
                          <a:solidFill>
                            <a:schemeClr val="tx1"/>
                          </a:solidFill>
                          <a:latin typeface="Verdana" panose="020B0604030504040204" pitchFamily="34" charset="0"/>
                        </a:defRPr>
                      </a:lvl2pPr>
                      <a:lvl3pPr>
                        <a:spcBef>
                          <a:spcPct val="20000"/>
                        </a:spcBef>
                        <a:buSzPct val="50000"/>
                        <a:buFont typeface="Wingdings" panose="05000000000000000000" pitchFamily="2" charset="2"/>
                        <a:defRPr sz="1600" b="1">
                          <a:solidFill>
                            <a:schemeClr val="tx1"/>
                          </a:solidFill>
                          <a:latin typeface="Verdana" panose="020B0604030504040204" pitchFamily="34" charset="0"/>
                        </a:defRPr>
                      </a:lvl3pPr>
                      <a:lvl4pPr>
                        <a:spcBef>
                          <a:spcPct val="20000"/>
                        </a:spcBef>
                        <a:buSzPct val="50000"/>
                        <a:buFont typeface="Wingdings" panose="05000000000000000000" pitchFamily="2" charset="2"/>
                        <a:defRPr sz="1400" b="1">
                          <a:solidFill>
                            <a:schemeClr val="tx1"/>
                          </a:solidFill>
                          <a:latin typeface="Verdana" panose="020B0604030504040204" pitchFamily="34" charset="0"/>
                        </a:defRPr>
                      </a:lvl4pPr>
                      <a:lvl5pPr>
                        <a:spcBef>
                          <a:spcPct val="20000"/>
                        </a:spcBef>
                        <a:buSzPct val="50000"/>
                        <a:buFont typeface="Wingdings" panose="05000000000000000000" pitchFamily="2" charset="2"/>
                        <a:defRPr sz="1400" b="1">
                          <a:solidFill>
                            <a:schemeClr val="tx1"/>
                          </a:solidFill>
                          <a:latin typeface="Verdana" panose="020B0604030504040204" pitchFamily="34" charset="0"/>
                        </a:defRPr>
                      </a:lvl5pPr>
                      <a:lvl6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6pPr>
                      <a:lvl7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7pPr>
                      <a:lvl8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8pPr>
                      <a:lvl9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20000"/>
                        </a:spcBef>
                        <a:spcAft>
                          <a:spcPct val="0"/>
                        </a:spcAft>
                        <a:buClrTx/>
                        <a:buSzPct val="50000"/>
                        <a:buFont typeface="Wingdings" panose="05000000000000000000" pitchFamily="2" charset="2"/>
                        <a:buNone/>
                        <a:tabLst/>
                      </a:pPr>
                      <a:r>
                        <a:rPr kumimoji="0" lang="en-GB" altLang="en-US" sz="1800" b="1" i="0" u="none" strike="noStrike" cap="none" normalizeH="0" baseline="0" dirty="0" smtClean="0">
                          <a:ln>
                            <a:noFill/>
                          </a:ln>
                          <a:solidFill>
                            <a:srgbClr val="C00000"/>
                          </a:solidFill>
                          <a:effectLst/>
                          <a:latin typeface="Verdana" panose="020B0604030504040204" pitchFamily="34" charset="0"/>
                        </a:rPr>
                        <a:t>Unimproved sanitation facilities</a:t>
                      </a:r>
                    </a:p>
                    <a:p>
                      <a:pPr marL="0" marR="0" lvl="0" indent="0" algn="ctr" defTabSz="914400" rtl="0" eaLnBrk="0" fontAlgn="base" latinLnBrk="0" hangingPunct="0">
                        <a:lnSpc>
                          <a:spcPct val="100000"/>
                        </a:lnSpc>
                        <a:spcBef>
                          <a:spcPct val="20000"/>
                        </a:spcBef>
                        <a:spcAft>
                          <a:spcPct val="0"/>
                        </a:spcAft>
                        <a:buClrTx/>
                        <a:buSzPct val="50000"/>
                        <a:buFont typeface="Wingdings" panose="05000000000000000000" pitchFamily="2" charset="2"/>
                        <a:buNone/>
                        <a:tabLst/>
                      </a:pPr>
                      <a:endParaRPr kumimoji="0" lang="en-GB" altLang="en-US" sz="1800" b="1" i="0" u="none" strike="noStrike" cap="none" normalizeH="0" baseline="30000" dirty="0" smtClean="0">
                        <a:ln>
                          <a:noFill/>
                        </a:ln>
                        <a:solidFill>
                          <a:srgbClr val="C00000"/>
                        </a:solidFill>
                        <a:effectLst/>
                        <a:latin typeface="Verdana" panose="020B0604030504040204" pitchFamily="34" charset="0"/>
                      </a:endParaRPr>
                    </a:p>
                  </a:txBody>
                  <a:tcPr marL="91443" marR="91443"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99000"/>
                      </a:schemeClr>
                    </a:solidFill>
                  </a:tcPr>
                </a:tc>
              </a:tr>
              <a:tr h="2401577">
                <a:tc>
                  <a:txBody>
                    <a:bodyPr/>
                    <a:lstStyle>
                      <a:lvl1pPr marL="381000" indent="-381000">
                        <a:spcBef>
                          <a:spcPct val="20000"/>
                        </a:spcBef>
                        <a:buSzPct val="50000"/>
                        <a:buFont typeface="Wingdings" panose="05000000000000000000" pitchFamily="2" charset="2"/>
                        <a:defRPr sz="2000" b="1">
                          <a:solidFill>
                            <a:schemeClr val="tx1"/>
                          </a:solidFill>
                          <a:latin typeface="Verdana" panose="020B0604030504040204" pitchFamily="34" charset="0"/>
                        </a:defRPr>
                      </a:lvl1pPr>
                      <a:lvl2pPr marL="800100" indent="-342900">
                        <a:spcBef>
                          <a:spcPct val="20000"/>
                        </a:spcBef>
                        <a:buSzPct val="50000"/>
                        <a:buFont typeface="Wingdings" panose="05000000000000000000" pitchFamily="2" charset="2"/>
                        <a:defRPr b="1">
                          <a:solidFill>
                            <a:schemeClr val="tx1"/>
                          </a:solidFill>
                          <a:latin typeface="Verdana" panose="020B0604030504040204" pitchFamily="34" charset="0"/>
                        </a:defRPr>
                      </a:lvl2pPr>
                      <a:lvl3pPr marL="1219200" indent="-304800">
                        <a:spcBef>
                          <a:spcPct val="20000"/>
                        </a:spcBef>
                        <a:buSzPct val="50000"/>
                        <a:buFont typeface="Wingdings" panose="05000000000000000000" pitchFamily="2" charset="2"/>
                        <a:defRPr sz="1600" b="1">
                          <a:solidFill>
                            <a:schemeClr val="tx1"/>
                          </a:solidFill>
                          <a:latin typeface="Verdana" panose="020B0604030504040204" pitchFamily="34" charset="0"/>
                        </a:defRPr>
                      </a:lvl3pPr>
                      <a:lvl4pPr marL="1638300" indent="-266700">
                        <a:spcBef>
                          <a:spcPct val="20000"/>
                        </a:spcBef>
                        <a:buSzPct val="50000"/>
                        <a:buFont typeface="Wingdings" panose="05000000000000000000" pitchFamily="2" charset="2"/>
                        <a:defRPr sz="1400" b="1">
                          <a:solidFill>
                            <a:schemeClr val="tx1"/>
                          </a:solidFill>
                          <a:latin typeface="Verdana" panose="020B0604030504040204" pitchFamily="34" charset="0"/>
                        </a:defRPr>
                      </a:lvl4pPr>
                      <a:lvl5pPr marL="2095500" indent="-266700">
                        <a:spcBef>
                          <a:spcPct val="20000"/>
                        </a:spcBef>
                        <a:buSzPct val="50000"/>
                        <a:buFont typeface="Wingdings" panose="05000000000000000000" pitchFamily="2" charset="2"/>
                        <a:defRPr sz="1400" b="1">
                          <a:solidFill>
                            <a:schemeClr val="tx1"/>
                          </a:solidFill>
                          <a:latin typeface="Verdana" panose="020B0604030504040204" pitchFamily="34" charset="0"/>
                        </a:defRPr>
                      </a:lvl5pPr>
                      <a:lvl6pPr marL="25527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6pPr>
                      <a:lvl7pPr marL="30099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7pPr>
                      <a:lvl8pPr marL="34671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8pPr>
                      <a:lvl9pPr marL="39243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9pPr>
                    </a:lstStyle>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Unprotected dug well</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Unprotected spring</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Cart with small tank/drum</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Bottled water</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Tanker truck</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Surface water (river, dam, lake, pond, stream, canal, irrigation channel)</a:t>
                      </a:r>
                    </a:p>
                  </a:txBody>
                  <a:tcPr marL="91443" marR="91443"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99000"/>
                      </a:schemeClr>
                    </a:solidFill>
                  </a:tcPr>
                </a:tc>
                <a:tc>
                  <a:txBody>
                    <a:bodyPr/>
                    <a:lstStyle>
                      <a:lvl1pPr marL="381000" indent="-381000">
                        <a:spcBef>
                          <a:spcPct val="20000"/>
                        </a:spcBef>
                        <a:buSzPct val="50000"/>
                        <a:buFont typeface="Wingdings" panose="05000000000000000000" pitchFamily="2" charset="2"/>
                        <a:defRPr sz="2000" b="1">
                          <a:solidFill>
                            <a:schemeClr val="tx1"/>
                          </a:solidFill>
                          <a:latin typeface="Verdana" panose="020B0604030504040204" pitchFamily="34" charset="0"/>
                        </a:defRPr>
                      </a:lvl1pPr>
                      <a:lvl2pPr marL="800100" indent="-342900">
                        <a:spcBef>
                          <a:spcPct val="20000"/>
                        </a:spcBef>
                        <a:buSzPct val="50000"/>
                        <a:buFont typeface="Wingdings" panose="05000000000000000000" pitchFamily="2" charset="2"/>
                        <a:defRPr b="1">
                          <a:solidFill>
                            <a:schemeClr val="tx1"/>
                          </a:solidFill>
                          <a:latin typeface="Verdana" panose="020B0604030504040204" pitchFamily="34" charset="0"/>
                        </a:defRPr>
                      </a:lvl2pPr>
                      <a:lvl3pPr marL="1219200" indent="-304800">
                        <a:spcBef>
                          <a:spcPct val="20000"/>
                        </a:spcBef>
                        <a:buSzPct val="50000"/>
                        <a:buFont typeface="Wingdings" panose="05000000000000000000" pitchFamily="2" charset="2"/>
                        <a:defRPr sz="1600" b="1">
                          <a:solidFill>
                            <a:schemeClr val="tx1"/>
                          </a:solidFill>
                          <a:latin typeface="Verdana" panose="020B0604030504040204" pitchFamily="34" charset="0"/>
                        </a:defRPr>
                      </a:lvl3pPr>
                      <a:lvl4pPr marL="1638300" indent="-266700">
                        <a:spcBef>
                          <a:spcPct val="20000"/>
                        </a:spcBef>
                        <a:buSzPct val="50000"/>
                        <a:buFont typeface="Wingdings" panose="05000000000000000000" pitchFamily="2" charset="2"/>
                        <a:defRPr sz="1400" b="1">
                          <a:solidFill>
                            <a:schemeClr val="tx1"/>
                          </a:solidFill>
                          <a:latin typeface="Verdana" panose="020B0604030504040204" pitchFamily="34" charset="0"/>
                        </a:defRPr>
                      </a:lvl4pPr>
                      <a:lvl5pPr marL="2095500" indent="-266700">
                        <a:spcBef>
                          <a:spcPct val="20000"/>
                        </a:spcBef>
                        <a:buSzPct val="50000"/>
                        <a:buFont typeface="Wingdings" panose="05000000000000000000" pitchFamily="2" charset="2"/>
                        <a:defRPr sz="1400" b="1">
                          <a:solidFill>
                            <a:schemeClr val="tx1"/>
                          </a:solidFill>
                          <a:latin typeface="Verdana" panose="020B0604030504040204" pitchFamily="34" charset="0"/>
                        </a:defRPr>
                      </a:lvl5pPr>
                      <a:lvl6pPr marL="25527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6pPr>
                      <a:lvl7pPr marL="30099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7pPr>
                      <a:lvl8pPr marL="34671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8pPr>
                      <a:lvl9pPr marL="39243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9pPr>
                    </a:lstStyle>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Flush or pour flush to street, yard, plot, open sewer, ditch, drainage way</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Pit latrine without slab or open pit</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Bucket</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Hanging toilet/latrine</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No facilities or bush or field</a:t>
                      </a:r>
                    </a:p>
                  </a:txBody>
                  <a:tcPr marL="91443" marR="91443"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99000"/>
                      </a:schemeClr>
                    </a:solidFill>
                  </a:tcPr>
                </a:tc>
              </a:tr>
              <a:tr h="463298">
                <a:tc>
                  <a:txBody>
                    <a:bodyPr/>
                    <a:lstStyle>
                      <a:lvl1pPr>
                        <a:spcBef>
                          <a:spcPct val="20000"/>
                        </a:spcBef>
                        <a:buSzPct val="50000"/>
                        <a:buFont typeface="Wingdings" panose="05000000000000000000" pitchFamily="2" charset="2"/>
                        <a:defRPr sz="2000" b="1">
                          <a:solidFill>
                            <a:schemeClr val="tx1"/>
                          </a:solidFill>
                          <a:latin typeface="Verdana" panose="020B0604030504040204" pitchFamily="34" charset="0"/>
                        </a:defRPr>
                      </a:lvl1pPr>
                      <a:lvl2pPr>
                        <a:spcBef>
                          <a:spcPct val="20000"/>
                        </a:spcBef>
                        <a:buSzPct val="50000"/>
                        <a:buFont typeface="Wingdings" panose="05000000000000000000" pitchFamily="2" charset="2"/>
                        <a:defRPr b="1">
                          <a:solidFill>
                            <a:schemeClr val="tx1"/>
                          </a:solidFill>
                          <a:latin typeface="Verdana" panose="020B0604030504040204" pitchFamily="34" charset="0"/>
                        </a:defRPr>
                      </a:lvl2pPr>
                      <a:lvl3pPr>
                        <a:spcBef>
                          <a:spcPct val="20000"/>
                        </a:spcBef>
                        <a:buSzPct val="50000"/>
                        <a:buFont typeface="Wingdings" panose="05000000000000000000" pitchFamily="2" charset="2"/>
                        <a:defRPr sz="1600" b="1">
                          <a:solidFill>
                            <a:schemeClr val="tx1"/>
                          </a:solidFill>
                          <a:latin typeface="Verdana" panose="020B0604030504040204" pitchFamily="34" charset="0"/>
                        </a:defRPr>
                      </a:lvl3pPr>
                      <a:lvl4pPr>
                        <a:spcBef>
                          <a:spcPct val="20000"/>
                        </a:spcBef>
                        <a:buSzPct val="50000"/>
                        <a:buFont typeface="Wingdings" panose="05000000000000000000" pitchFamily="2" charset="2"/>
                        <a:defRPr sz="1400" b="1">
                          <a:solidFill>
                            <a:schemeClr val="tx1"/>
                          </a:solidFill>
                          <a:latin typeface="Verdana" panose="020B0604030504040204" pitchFamily="34" charset="0"/>
                        </a:defRPr>
                      </a:lvl4pPr>
                      <a:lvl5pPr>
                        <a:spcBef>
                          <a:spcPct val="20000"/>
                        </a:spcBef>
                        <a:buSzPct val="50000"/>
                        <a:buFont typeface="Wingdings" panose="05000000000000000000" pitchFamily="2" charset="2"/>
                        <a:defRPr sz="1400" b="1">
                          <a:solidFill>
                            <a:schemeClr val="tx1"/>
                          </a:solidFill>
                          <a:latin typeface="Verdana" panose="020B0604030504040204" pitchFamily="34" charset="0"/>
                        </a:defRPr>
                      </a:lvl5pPr>
                      <a:lvl6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6pPr>
                      <a:lvl7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7pPr>
                      <a:lvl8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8pPr>
                      <a:lvl9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Pct val="50000"/>
                        <a:buFont typeface="Wingdings" panose="05000000000000000000" pitchFamily="2" charset="2"/>
                        <a:buNone/>
                        <a:tabLst/>
                      </a:pPr>
                      <a:r>
                        <a:rPr kumimoji="0" lang="en-GB" altLang="en-US" sz="1800" b="1" i="0" u="none" strike="noStrike" cap="none" normalizeH="0" baseline="0" smtClean="0">
                          <a:ln>
                            <a:noFill/>
                          </a:ln>
                          <a:solidFill>
                            <a:srgbClr val="C00000"/>
                          </a:solidFill>
                          <a:effectLst/>
                          <a:latin typeface="Verdana" panose="020B0604030504040204" pitchFamily="34" charset="0"/>
                        </a:rPr>
                        <a:t>Improved drinking water sources</a:t>
                      </a:r>
                    </a:p>
                  </a:txBody>
                  <a:tcPr marL="91443" marR="91443"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99000"/>
                      </a:schemeClr>
                    </a:solidFill>
                  </a:tcPr>
                </a:tc>
                <a:tc>
                  <a:txBody>
                    <a:bodyPr/>
                    <a:lstStyle>
                      <a:lvl1pPr>
                        <a:spcBef>
                          <a:spcPct val="20000"/>
                        </a:spcBef>
                        <a:buSzPct val="50000"/>
                        <a:buFont typeface="Wingdings" panose="05000000000000000000" pitchFamily="2" charset="2"/>
                        <a:defRPr sz="2000" b="1">
                          <a:solidFill>
                            <a:schemeClr val="tx1"/>
                          </a:solidFill>
                          <a:latin typeface="Verdana" panose="020B0604030504040204" pitchFamily="34" charset="0"/>
                        </a:defRPr>
                      </a:lvl1pPr>
                      <a:lvl2pPr>
                        <a:spcBef>
                          <a:spcPct val="20000"/>
                        </a:spcBef>
                        <a:buSzPct val="50000"/>
                        <a:buFont typeface="Wingdings" panose="05000000000000000000" pitchFamily="2" charset="2"/>
                        <a:defRPr b="1">
                          <a:solidFill>
                            <a:schemeClr val="tx1"/>
                          </a:solidFill>
                          <a:latin typeface="Verdana" panose="020B0604030504040204" pitchFamily="34" charset="0"/>
                        </a:defRPr>
                      </a:lvl2pPr>
                      <a:lvl3pPr>
                        <a:spcBef>
                          <a:spcPct val="20000"/>
                        </a:spcBef>
                        <a:buSzPct val="50000"/>
                        <a:buFont typeface="Wingdings" panose="05000000000000000000" pitchFamily="2" charset="2"/>
                        <a:defRPr sz="1600" b="1">
                          <a:solidFill>
                            <a:schemeClr val="tx1"/>
                          </a:solidFill>
                          <a:latin typeface="Verdana" panose="020B0604030504040204" pitchFamily="34" charset="0"/>
                        </a:defRPr>
                      </a:lvl3pPr>
                      <a:lvl4pPr>
                        <a:spcBef>
                          <a:spcPct val="20000"/>
                        </a:spcBef>
                        <a:buSzPct val="50000"/>
                        <a:buFont typeface="Wingdings" panose="05000000000000000000" pitchFamily="2" charset="2"/>
                        <a:defRPr sz="1400" b="1">
                          <a:solidFill>
                            <a:schemeClr val="tx1"/>
                          </a:solidFill>
                          <a:latin typeface="Verdana" panose="020B0604030504040204" pitchFamily="34" charset="0"/>
                        </a:defRPr>
                      </a:lvl4pPr>
                      <a:lvl5pPr>
                        <a:spcBef>
                          <a:spcPct val="20000"/>
                        </a:spcBef>
                        <a:buSzPct val="50000"/>
                        <a:buFont typeface="Wingdings" panose="05000000000000000000" pitchFamily="2" charset="2"/>
                        <a:defRPr sz="1400" b="1">
                          <a:solidFill>
                            <a:schemeClr val="tx1"/>
                          </a:solidFill>
                          <a:latin typeface="Verdana" panose="020B0604030504040204" pitchFamily="34" charset="0"/>
                        </a:defRPr>
                      </a:lvl5pPr>
                      <a:lvl6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6pPr>
                      <a:lvl7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7pPr>
                      <a:lvl8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8pPr>
                      <a:lvl9pPr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Pct val="50000"/>
                        <a:buFont typeface="Wingdings" panose="05000000000000000000" pitchFamily="2" charset="2"/>
                        <a:buNone/>
                        <a:tabLst/>
                      </a:pPr>
                      <a:r>
                        <a:rPr kumimoji="0" lang="en-GB" altLang="en-US" sz="1800" b="1" i="1" u="none" strike="noStrike" cap="none" normalizeH="0" baseline="0" dirty="0" smtClean="0">
                          <a:ln>
                            <a:noFill/>
                          </a:ln>
                          <a:solidFill>
                            <a:srgbClr val="C00000"/>
                          </a:solidFill>
                          <a:effectLst/>
                          <a:latin typeface="Verdana" panose="020B0604030504040204" pitchFamily="34" charset="0"/>
                        </a:rPr>
                        <a:t>Improved sanitation facilities</a:t>
                      </a:r>
                    </a:p>
                  </a:txBody>
                  <a:tcPr marL="91443" marR="91443"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99000"/>
                      </a:schemeClr>
                    </a:solidFill>
                  </a:tcPr>
                </a:tc>
              </a:tr>
              <a:tr h="2286259">
                <a:tc>
                  <a:txBody>
                    <a:bodyPr/>
                    <a:lstStyle>
                      <a:lvl1pPr marL="381000" indent="-381000">
                        <a:spcBef>
                          <a:spcPct val="20000"/>
                        </a:spcBef>
                        <a:buSzPct val="50000"/>
                        <a:buFont typeface="Wingdings" panose="05000000000000000000" pitchFamily="2" charset="2"/>
                        <a:defRPr sz="2000" b="1">
                          <a:solidFill>
                            <a:schemeClr val="tx1"/>
                          </a:solidFill>
                          <a:latin typeface="Verdana" panose="020B0604030504040204" pitchFamily="34" charset="0"/>
                        </a:defRPr>
                      </a:lvl1pPr>
                      <a:lvl2pPr marL="800100" indent="-342900">
                        <a:spcBef>
                          <a:spcPct val="20000"/>
                        </a:spcBef>
                        <a:buSzPct val="50000"/>
                        <a:buFont typeface="Wingdings" panose="05000000000000000000" pitchFamily="2" charset="2"/>
                        <a:defRPr b="1">
                          <a:solidFill>
                            <a:schemeClr val="tx1"/>
                          </a:solidFill>
                          <a:latin typeface="Verdana" panose="020B0604030504040204" pitchFamily="34" charset="0"/>
                        </a:defRPr>
                      </a:lvl2pPr>
                      <a:lvl3pPr marL="1219200" indent="-304800">
                        <a:spcBef>
                          <a:spcPct val="20000"/>
                        </a:spcBef>
                        <a:buSzPct val="50000"/>
                        <a:buFont typeface="Wingdings" panose="05000000000000000000" pitchFamily="2" charset="2"/>
                        <a:defRPr sz="1600" b="1">
                          <a:solidFill>
                            <a:schemeClr val="tx1"/>
                          </a:solidFill>
                          <a:latin typeface="Verdana" panose="020B0604030504040204" pitchFamily="34" charset="0"/>
                        </a:defRPr>
                      </a:lvl3pPr>
                      <a:lvl4pPr marL="1638300" indent="-266700">
                        <a:spcBef>
                          <a:spcPct val="20000"/>
                        </a:spcBef>
                        <a:buSzPct val="50000"/>
                        <a:buFont typeface="Wingdings" panose="05000000000000000000" pitchFamily="2" charset="2"/>
                        <a:defRPr sz="1400" b="1">
                          <a:solidFill>
                            <a:schemeClr val="tx1"/>
                          </a:solidFill>
                          <a:latin typeface="Verdana" panose="020B0604030504040204" pitchFamily="34" charset="0"/>
                        </a:defRPr>
                      </a:lvl4pPr>
                      <a:lvl5pPr marL="2095500" indent="-266700">
                        <a:spcBef>
                          <a:spcPct val="20000"/>
                        </a:spcBef>
                        <a:buSzPct val="50000"/>
                        <a:buFont typeface="Wingdings" panose="05000000000000000000" pitchFamily="2" charset="2"/>
                        <a:defRPr sz="1400" b="1">
                          <a:solidFill>
                            <a:schemeClr val="tx1"/>
                          </a:solidFill>
                          <a:latin typeface="Verdana" panose="020B0604030504040204" pitchFamily="34" charset="0"/>
                        </a:defRPr>
                      </a:lvl5pPr>
                      <a:lvl6pPr marL="25527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6pPr>
                      <a:lvl7pPr marL="30099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7pPr>
                      <a:lvl8pPr marL="34671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8pPr>
                      <a:lvl9pPr marL="39243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9pPr>
                    </a:lstStyle>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Piped water into dwelling, plot or yard</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Public tap/standpipe</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err="1" smtClean="0">
                          <a:ln>
                            <a:noFill/>
                          </a:ln>
                          <a:solidFill>
                            <a:schemeClr val="tx1"/>
                          </a:solidFill>
                          <a:effectLst/>
                          <a:latin typeface="Verdana" panose="020B0604030504040204" pitchFamily="34" charset="0"/>
                        </a:rPr>
                        <a:t>Tubewell</a:t>
                      </a:r>
                      <a:r>
                        <a:rPr kumimoji="0" lang="en-GB" altLang="en-US" sz="1800" b="1" i="0" u="none" strike="noStrike" cap="none" normalizeH="0" baseline="0" dirty="0" smtClean="0">
                          <a:ln>
                            <a:noFill/>
                          </a:ln>
                          <a:solidFill>
                            <a:schemeClr val="tx1"/>
                          </a:solidFill>
                          <a:effectLst/>
                          <a:latin typeface="Verdana" panose="020B0604030504040204" pitchFamily="34" charset="0"/>
                        </a:rPr>
                        <a:t>/borehole</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Protected dug well</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Protected spring</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Rainwater collection</a:t>
                      </a:r>
                    </a:p>
                  </a:txBody>
                  <a:tcPr marL="91443" marR="91443"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99000"/>
                      </a:schemeClr>
                    </a:solidFill>
                  </a:tcPr>
                </a:tc>
                <a:tc>
                  <a:txBody>
                    <a:bodyPr/>
                    <a:lstStyle>
                      <a:lvl1pPr marL="381000" indent="-381000">
                        <a:spcBef>
                          <a:spcPct val="20000"/>
                        </a:spcBef>
                        <a:buSzPct val="50000"/>
                        <a:buFont typeface="Wingdings" panose="05000000000000000000" pitchFamily="2" charset="2"/>
                        <a:defRPr sz="2000" b="1">
                          <a:solidFill>
                            <a:schemeClr val="tx1"/>
                          </a:solidFill>
                          <a:latin typeface="Verdana" panose="020B0604030504040204" pitchFamily="34" charset="0"/>
                        </a:defRPr>
                      </a:lvl1pPr>
                      <a:lvl2pPr marL="800100" indent="-342900">
                        <a:spcBef>
                          <a:spcPct val="20000"/>
                        </a:spcBef>
                        <a:buSzPct val="50000"/>
                        <a:buFont typeface="Wingdings" panose="05000000000000000000" pitchFamily="2" charset="2"/>
                        <a:defRPr b="1">
                          <a:solidFill>
                            <a:schemeClr val="tx1"/>
                          </a:solidFill>
                          <a:latin typeface="Verdana" panose="020B0604030504040204" pitchFamily="34" charset="0"/>
                        </a:defRPr>
                      </a:lvl2pPr>
                      <a:lvl3pPr marL="1219200" indent="-304800">
                        <a:spcBef>
                          <a:spcPct val="20000"/>
                        </a:spcBef>
                        <a:buSzPct val="50000"/>
                        <a:buFont typeface="Wingdings" panose="05000000000000000000" pitchFamily="2" charset="2"/>
                        <a:defRPr sz="1600" b="1">
                          <a:solidFill>
                            <a:schemeClr val="tx1"/>
                          </a:solidFill>
                          <a:latin typeface="Verdana" panose="020B0604030504040204" pitchFamily="34" charset="0"/>
                        </a:defRPr>
                      </a:lvl3pPr>
                      <a:lvl4pPr marL="1638300" indent="-266700">
                        <a:spcBef>
                          <a:spcPct val="20000"/>
                        </a:spcBef>
                        <a:buSzPct val="50000"/>
                        <a:buFont typeface="Wingdings" panose="05000000000000000000" pitchFamily="2" charset="2"/>
                        <a:defRPr sz="1400" b="1">
                          <a:solidFill>
                            <a:schemeClr val="tx1"/>
                          </a:solidFill>
                          <a:latin typeface="Verdana" panose="020B0604030504040204" pitchFamily="34" charset="0"/>
                        </a:defRPr>
                      </a:lvl4pPr>
                      <a:lvl5pPr marL="2095500" indent="-266700">
                        <a:spcBef>
                          <a:spcPct val="20000"/>
                        </a:spcBef>
                        <a:buSzPct val="50000"/>
                        <a:buFont typeface="Wingdings" panose="05000000000000000000" pitchFamily="2" charset="2"/>
                        <a:defRPr sz="1400" b="1">
                          <a:solidFill>
                            <a:schemeClr val="tx1"/>
                          </a:solidFill>
                          <a:latin typeface="Verdana" panose="020B0604030504040204" pitchFamily="34" charset="0"/>
                        </a:defRPr>
                      </a:lvl5pPr>
                      <a:lvl6pPr marL="25527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6pPr>
                      <a:lvl7pPr marL="30099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7pPr>
                      <a:lvl8pPr marL="34671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8pPr>
                      <a:lvl9pPr marL="3924300" indent="-266700" eaLnBrk="0" fontAlgn="base" hangingPunct="0">
                        <a:spcBef>
                          <a:spcPct val="20000"/>
                        </a:spcBef>
                        <a:spcAft>
                          <a:spcPct val="0"/>
                        </a:spcAft>
                        <a:buSzPct val="50000"/>
                        <a:buFont typeface="Wingdings" panose="05000000000000000000" pitchFamily="2" charset="2"/>
                        <a:defRPr sz="1400" b="1">
                          <a:solidFill>
                            <a:schemeClr val="tx1"/>
                          </a:solidFill>
                          <a:latin typeface="Verdana" panose="020B0604030504040204" pitchFamily="34" charset="0"/>
                        </a:defRPr>
                      </a:lvl9pPr>
                    </a:lstStyle>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Flush or pour flush system to piped sewer system, septic tank, pit latrine</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Ventilated improved pit latrine</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none" strike="noStrike" cap="none" normalizeH="0" baseline="0" dirty="0" smtClean="0">
                          <a:ln>
                            <a:noFill/>
                          </a:ln>
                          <a:solidFill>
                            <a:schemeClr val="tx1"/>
                          </a:solidFill>
                          <a:effectLst/>
                          <a:latin typeface="Verdana" panose="020B0604030504040204" pitchFamily="34" charset="0"/>
                        </a:rPr>
                        <a:t>Pit latrine with slab</a:t>
                      </a:r>
                    </a:p>
                    <a:p>
                      <a:pPr marL="381000" marR="0" lvl="0" indent="-381000" algn="l" defTabSz="914400" rtl="0" eaLnBrk="0" fontAlgn="base" latinLnBrk="0" hangingPunct="0">
                        <a:lnSpc>
                          <a:spcPct val="100000"/>
                        </a:lnSpc>
                        <a:spcBef>
                          <a:spcPct val="20000"/>
                        </a:spcBef>
                        <a:spcAft>
                          <a:spcPct val="0"/>
                        </a:spcAft>
                        <a:buClrTx/>
                        <a:buSzPct val="80000"/>
                        <a:buFont typeface="Wingdings" panose="05000000000000000000" pitchFamily="2" charset="2"/>
                        <a:buAutoNum type="arabicPeriod"/>
                        <a:tabLst/>
                      </a:pPr>
                      <a:r>
                        <a:rPr kumimoji="0" lang="en-GB" altLang="en-US" sz="1800" b="1" i="0" u="sng" strike="noStrike" cap="none" normalizeH="0" baseline="0" dirty="0" smtClean="0">
                          <a:ln>
                            <a:noFill/>
                          </a:ln>
                          <a:solidFill>
                            <a:schemeClr val="tx1"/>
                          </a:solidFill>
                          <a:effectLst/>
                          <a:latin typeface="Verdana" panose="020B0604030504040204" pitchFamily="34" charset="0"/>
                        </a:rPr>
                        <a:t>Composting toilet</a:t>
                      </a:r>
                      <a:r>
                        <a:rPr kumimoji="0" lang="en-GB" altLang="en-US" sz="1800" b="1" i="0" u="none" strike="noStrike" cap="none" normalizeH="0" baseline="0" dirty="0" smtClean="0">
                          <a:ln>
                            <a:noFill/>
                          </a:ln>
                          <a:solidFill>
                            <a:schemeClr val="tx1"/>
                          </a:solidFill>
                          <a:effectLst/>
                          <a:latin typeface="Verdana" panose="020B0604030504040204" pitchFamily="34" charset="0"/>
                        </a:rPr>
                        <a:t> </a:t>
                      </a:r>
                      <a:r>
                        <a:rPr kumimoji="0" lang="en-GB" altLang="en-US" sz="1800" b="1" i="1" u="none" strike="noStrike" cap="none" normalizeH="0" baseline="0" dirty="0" smtClean="0">
                          <a:ln>
                            <a:noFill/>
                          </a:ln>
                          <a:solidFill>
                            <a:schemeClr val="tx1"/>
                          </a:solidFill>
                          <a:effectLst/>
                          <a:latin typeface="Verdana" panose="020B0604030504040204" pitchFamily="34" charset="0"/>
                        </a:rPr>
                        <a:t>(UDD toilet as well)</a:t>
                      </a:r>
                    </a:p>
                  </a:txBody>
                  <a:tcPr marL="91443" marR="91443"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99000"/>
                      </a:schemeClr>
                    </a:solidFill>
                  </a:tcPr>
                </a:tc>
              </a:tr>
            </a:tbl>
          </a:graphicData>
        </a:graphic>
      </p:graphicFrame>
    </p:spTree>
    <p:extLst>
      <p:ext uri="{BB962C8B-B14F-4D97-AF65-F5344CB8AC3E}">
        <p14:creationId xmlns:p14="http://schemas.microsoft.com/office/powerpoint/2010/main" val="373949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49"/>
            <a:ext cx="10515600" cy="879475"/>
          </a:xfrm>
        </p:spPr>
        <p:txBody>
          <a:bodyPr/>
          <a:lstStyle/>
          <a:p>
            <a:r>
              <a:rPr lang="en-GB" dirty="0" smtClean="0"/>
              <a:t>Sanitation</a:t>
            </a:r>
            <a:r>
              <a:rPr lang="en-GB" dirty="0"/>
              <a:t> </a:t>
            </a:r>
            <a:r>
              <a:rPr lang="en-GB" dirty="0" smtClean="0"/>
              <a:t>Statistics </a:t>
            </a:r>
            <a:endParaRPr lang="en-GB" dirty="0"/>
          </a:p>
        </p:txBody>
      </p:sp>
      <p:sp>
        <p:nvSpPr>
          <p:cNvPr id="3" name="Content Placeholder 2"/>
          <p:cNvSpPr>
            <a:spLocks noGrp="1"/>
          </p:cNvSpPr>
          <p:nvPr>
            <p:ph idx="1"/>
          </p:nvPr>
        </p:nvSpPr>
        <p:spPr>
          <a:xfrm>
            <a:off x="838200" y="977900"/>
            <a:ext cx="10515600" cy="5600699"/>
          </a:xfrm>
        </p:spPr>
        <p:txBody>
          <a:bodyPr>
            <a:normAutofit fontScale="70000" lnSpcReduction="20000"/>
          </a:bodyPr>
          <a:lstStyle/>
          <a:p>
            <a:pPr>
              <a:defRPr/>
            </a:pPr>
            <a:r>
              <a:rPr lang="en-GB" dirty="0">
                <a:solidFill>
                  <a:schemeClr val="tx2"/>
                </a:solidFill>
              </a:rPr>
              <a:t>About 45m Nigerians, 2.5m people in Adamawa state still defecating in the open </a:t>
            </a:r>
          </a:p>
          <a:p>
            <a:pPr>
              <a:defRPr/>
            </a:pPr>
            <a:r>
              <a:rPr lang="en-GB" altLang="en-US" dirty="0" smtClean="0">
                <a:latin typeface="Arial" panose="020B0604020202020204" pitchFamily="34" charset="0"/>
                <a:ea typeface="Arial Unicode MS" panose="020B0604020202020204" pitchFamily="34" charset="-128"/>
                <a:cs typeface="Arial Unicode MS" panose="020B0604020202020204" pitchFamily="34" charset="-128"/>
              </a:rPr>
              <a:t>One </a:t>
            </a:r>
            <a:r>
              <a:rPr lang="en-GB" altLang="en-US" dirty="0">
                <a:latin typeface="Arial" panose="020B0604020202020204" pitchFamily="34" charset="0"/>
                <a:ea typeface="Arial Unicode MS" panose="020B0604020202020204" pitchFamily="34" charset="-128"/>
                <a:cs typeface="Arial Unicode MS" panose="020B0604020202020204" pitchFamily="34" charset="-128"/>
              </a:rPr>
              <a:t>gram of faeces can contain 10 million viruses, one million bacteria, one thousand parasite cysts and 100 worm eggs </a:t>
            </a:r>
          </a:p>
          <a:p>
            <a:pPr>
              <a:defRPr/>
            </a:pPr>
            <a:r>
              <a:rPr lang="en-GB" altLang="en-US" dirty="0"/>
              <a:t>Depending on diet each person excrete around 1.5 litres of urine and a 250g of faeces per day.</a:t>
            </a:r>
          </a:p>
          <a:p>
            <a:pPr>
              <a:defRPr/>
            </a:pPr>
            <a:r>
              <a:rPr lang="en-GB" altLang="en-US" dirty="0"/>
              <a:t>Translating to an average value of 500 litres of urine and 90kg of shit per capital and per year respectively</a:t>
            </a:r>
            <a:r>
              <a:rPr lang="en-GB" altLang="en-US" dirty="0" smtClean="0"/>
              <a:t>.</a:t>
            </a:r>
          </a:p>
          <a:p>
            <a:r>
              <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rPr>
              <a:t>Today 2.6 billion people, including almost one billion children, live without even basic sanitation.  </a:t>
            </a:r>
          </a:p>
          <a:p>
            <a:r>
              <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rPr>
              <a:t>Every 20 seconds, a child dies as a result of poor sanitation. That’s 1.5 million preventable deaths each year</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lvl="0"/>
            <a:r>
              <a:rPr lang="en-US" dirty="0"/>
              <a:t>Lack of access to WASH contributes to </a:t>
            </a:r>
            <a:r>
              <a:rPr lang="en-US" b="1" dirty="0"/>
              <a:t>two of the three leading killers of children </a:t>
            </a:r>
            <a:r>
              <a:rPr lang="en-US" dirty="0"/>
              <a:t>under the age of five in the world –</a:t>
            </a:r>
            <a:r>
              <a:rPr lang="en-US" b="1" dirty="0"/>
              <a:t>pneumonia</a:t>
            </a:r>
            <a:r>
              <a:rPr lang="en-US" dirty="0"/>
              <a:t>, which can be prevented by good handwashing and better hygiene; and </a:t>
            </a:r>
            <a:r>
              <a:rPr lang="en-US" b="1" dirty="0"/>
              <a:t>diarrhea</a:t>
            </a:r>
            <a:r>
              <a:rPr lang="en-US" dirty="0"/>
              <a:t>, which comes from drinking unsafe water and lack of sanitation </a:t>
            </a:r>
          </a:p>
          <a:p>
            <a:pPr lvl="0"/>
            <a:r>
              <a:rPr lang="en-GB" dirty="0"/>
              <a:t>Over 868,000 Nigerian children die each year, about a quarter of which are from water related and vaccine preventable diseases such as pneumonia, </a:t>
            </a:r>
            <a:r>
              <a:rPr lang="en-GB" dirty="0" err="1"/>
              <a:t>diarrhea</a:t>
            </a:r>
            <a:r>
              <a:rPr lang="en-GB" dirty="0"/>
              <a:t>, meningitis and measles. </a:t>
            </a:r>
            <a:endParaRPr lang="en-US" dirty="0"/>
          </a:p>
          <a:p>
            <a:r>
              <a:rPr lang="en-GB" dirty="0"/>
              <a:t>130,000 Nigerian children under five die each year from diarrhoea</a:t>
            </a:r>
          </a:p>
          <a:p>
            <a:pPr lvl="0"/>
            <a:r>
              <a:rPr lang="en-GB" dirty="0"/>
              <a:t>10.2 million School days which would be gained with 100% access to water and sanitation.</a:t>
            </a:r>
          </a:p>
          <a:p>
            <a:pPr lvl="0"/>
            <a:r>
              <a:rPr lang="en-GB" dirty="0"/>
              <a:t>World Health Organization (WHO) estimates that diarrheal  diseases caused the deaths of around 124,400 children under five  years old in Nigeria in </a:t>
            </a:r>
            <a:r>
              <a:rPr lang="en-GB" dirty="0" smtClean="0"/>
              <a:t>2008</a:t>
            </a:r>
            <a:endParaRPr lang="en-US" dirty="0" smtClean="0"/>
          </a:p>
          <a:p>
            <a:pPr marL="0" lvl="0" indent="0">
              <a:buNone/>
            </a:pPr>
            <a:endPar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a:defRPr/>
            </a:pPr>
            <a:endParaRPr lang="en-GB" altLang="en-US" dirty="0" smtClean="0"/>
          </a:p>
          <a:p>
            <a:pPr marL="0" indent="0">
              <a:buNone/>
              <a:defRPr/>
            </a:pPr>
            <a:endParaRPr lang="en-GB" altLang="en-US"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5</a:t>
            </a:fld>
            <a:endParaRPr lang="en-US" dirty="0"/>
          </a:p>
        </p:txBody>
      </p:sp>
    </p:spTree>
    <p:extLst>
      <p:ext uri="{BB962C8B-B14F-4D97-AF65-F5344CB8AC3E}">
        <p14:creationId xmlns:p14="http://schemas.microsoft.com/office/powerpoint/2010/main" val="210059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r>
              <a:rPr lang="en-GB" altLang="en-US" dirty="0"/>
              <a:t>The elements of a sanitation system</a:t>
            </a:r>
            <a:endParaRPr lang="en-GB" dirty="0"/>
          </a:p>
        </p:txBody>
      </p:sp>
      <p:sp>
        <p:nvSpPr>
          <p:cNvPr id="3" name="Content Placeholder 2"/>
          <p:cNvSpPr>
            <a:spLocks noGrp="1"/>
          </p:cNvSpPr>
          <p:nvPr>
            <p:ph idx="1"/>
          </p:nvPr>
        </p:nvSpPr>
        <p:spPr>
          <a:xfrm>
            <a:off x="838200" y="1016000"/>
            <a:ext cx="10515600" cy="5473700"/>
          </a:xfrm>
        </p:spPr>
        <p:txBody>
          <a:bodyPr>
            <a:normAutofit lnSpcReduction="10000"/>
          </a:bodyPr>
          <a:lstStyle/>
          <a:p>
            <a:pPr marL="0" indent="0">
              <a:buNone/>
              <a:defRPr/>
            </a:pPr>
            <a:r>
              <a:rPr lang="en-GB" altLang="en-US" b="1" dirty="0"/>
              <a:t>Five elements need to be considered separately: </a:t>
            </a:r>
          </a:p>
          <a:p>
            <a:pPr marL="514350" indent="-514350">
              <a:buFont typeface="+mj-lt"/>
              <a:buAutoNum type="arabicPeriod"/>
              <a:defRPr/>
            </a:pPr>
            <a:r>
              <a:rPr lang="en-GB" altLang="en-US" dirty="0"/>
              <a:t>The toilet– there is a wide range of latrines, water closets, urine-diversion toilets, </a:t>
            </a:r>
            <a:r>
              <a:rPr lang="en-GB" altLang="en-US" dirty="0" err="1"/>
              <a:t>etc</a:t>
            </a:r>
            <a:r>
              <a:rPr lang="en-GB" altLang="en-US" dirty="0"/>
              <a:t>, that may be considered, depending on local circumstances</a:t>
            </a:r>
          </a:p>
          <a:p>
            <a:pPr marL="514350" indent="-514350">
              <a:buFont typeface="+mj-lt"/>
              <a:buAutoNum type="arabicPeriod"/>
              <a:defRPr/>
            </a:pPr>
            <a:r>
              <a:rPr lang="en-GB" altLang="en-US" dirty="0"/>
              <a:t>The collection system – septic tanks, pits, vaults, drums, may be appropriate in different environments; </a:t>
            </a:r>
          </a:p>
          <a:p>
            <a:pPr marL="514350" indent="-514350">
              <a:buFont typeface="+mj-lt"/>
              <a:buAutoNum type="arabicPeriod"/>
              <a:defRPr/>
            </a:pPr>
            <a:r>
              <a:rPr lang="en-GB" altLang="en-US" dirty="0"/>
              <a:t>Transportation – large or small sewer systems, motorised, mechanical or manual haulage may need to be considered; </a:t>
            </a:r>
          </a:p>
          <a:p>
            <a:pPr marL="514350" indent="-514350">
              <a:buFont typeface="+mj-lt"/>
              <a:buAutoNum type="arabicPeriod"/>
              <a:defRPr/>
            </a:pPr>
            <a:r>
              <a:rPr lang="en-GB" altLang="en-US" dirty="0"/>
              <a:t>Treatment– systems vary from sophisticated wastewater treatment plants and sludge digestion to simple composting systems and soil filtration; </a:t>
            </a:r>
          </a:p>
          <a:p>
            <a:pPr marL="514350" indent="-514350">
              <a:buFont typeface="+mj-lt"/>
              <a:buAutoNum type="arabicPeriod"/>
              <a:defRPr/>
            </a:pPr>
            <a:r>
              <a:rPr lang="en-GB" altLang="en-US" dirty="0"/>
              <a:t>Use of sanitation products– urine, composted excreta and biogas are all important resources. </a:t>
            </a:r>
          </a:p>
          <a:p>
            <a:endParaRPr lang="en-GB"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6</a:t>
            </a:fld>
            <a:endParaRPr lang="en-US" dirty="0"/>
          </a:p>
        </p:txBody>
      </p:sp>
    </p:spTree>
    <p:extLst>
      <p:ext uri="{BB962C8B-B14F-4D97-AF65-F5344CB8AC3E}">
        <p14:creationId xmlns:p14="http://schemas.microsoft.com/office/powerpoint/2010/main" val="418241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t>23-25 November  2015</a:t>
            </a:r>
            <a:endParaRPr lang="en-GB"/>
          </a:p>
        </p:txBody>
      </p:sp>
      <p:sp>
        <p:nvSpPr>
          <p:cNvPr id="3" name="Footer Placeholder 2"/>
          <p:cNvSpPr>
            <a:spLocks noGrp="1"/>
          </p:cNvSpPr>
          <p:nvPr>
            <p:ph type="ftr" sz="quarter" idx="11"/>
          </p:nvPr>
        </p:nvSpPr>
        <p:spPr/>
        <p:txBody>
          <a:bodyPr/>
          <a:lstStyle/>
          <a:p>
            <a:pPr>
              <a:defRPr/>
            </a:pPr>
            <a:r>
              <a:rPr lang="en-GB"/>
              <a:t>Capacity Building Workshop for Adamawa State Sanitation Task Group </a:t>
            </a:r>
          </a:p>
        </p:txBody>
      </p:sp>
      <p:sp>
        <p:nvSpPr>
          <p:cNvPr id="4" name="Slide Number Placeholder 3"/>
          <p:cNvSpPr>
            <a:spLocks noGrp="1"/>
          </p:cNvSpPr>
          <p:nvPr>
            <p:ph type="sldNum" sz="quarter" idx="12"/>
          </p:nvPr>
        </p:nvSpPr>
        <p:spPr/>
        <p:txBody>
          <a:bodyPr/>
          <a:lstStyle/>
          <a:p>
            <a:pPr>
              <a:defRPr/>
            </a:pPr>
            <a:fld id="{B3B3140D-BF0E-4BD5-AB8C-14FDB2BE76BC}" type="slidenum">
              <a:rPr lang="en-GB" smtClean="0"/>
              <a:pPr>
                <a:defRPr/>
              </a:pPr>
              <a:t>7</a:t>
            </a:fld>
            <a:endParaRPr lang="en-GB" dirty="0"/>
          </a:p>
        </p:txBody>
      </p:sp>
      <p:pic>
        <p:nvPicPr>
          <p:cNvPr id="23557" name="Picture 2" descr="http://sfd.susana.org/images/sfd_CI/sfd_dak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6525"/>
            <a:ext cx="12006263"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7"/>
          <p:cNvSpPr>
            <a:spLocks noChangeArrowheads="1"/>
          </p:cNvSpPr>
          <p:nvPr/>
        </p:nvSpPr>
        <p:spPr bwMode="auto">
          <a:xfrm>
            <a:off x="3036888" y="-47625"/>
            <a:ext cx="4865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b-NO" altLang="en-US" sz="1800">
                <a:solidFill>
                  <a:srgbClr val="666666"/>
                </a:solidFill>
                <a:latin typeface="Lato"/>
              </a:rPr>
              <a:t>SFD for Dakar, Senegal (Blackett et al., 2014)</a:t>
            </a:r>
            <a:endParaRPr lang="en-GB" altLang="en-US" sz="1800"/>
          </a:p>
        </p:txBody>
      </p:sp>
    </p:spTree>
    <p:extLst>
      <p:ext uri="{BB962C8B-B14F-4D97-AF65-F5344CB8AC3E}">
        <p14:creationId xmlns:p14="http://schemas.microsoft.com/office/powerpoint/2010/main" val="159825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8675"/>
          </a:xfrm>
        </p:spPr>
        <p:txBody>
          <a:bodyPr/>
          <a:lstStyle/>
          <a:p>
            <a:r>
              <a:rPr lang="en-GB" dirty="0" smtClean="0"/>
              <a:t>Sanitation commitments</a:t>
            </a:r>
            <a:endParaRPr lang="en-GB" dirty="0"/>
          </a:p>
        </p:txBody>
      </p:sp>
      <p:sp>
        <p:nvSpPr>
          <p:cNvPr id="3" name="Content Placeholder 2"/>
          <p:cNvSpPr>
            <a:spLocks noGrp="1"/>
          </p:cNvSpPr>
          <p:nvPr>
            <p:ph idx="1"/>
          </p:nvPr>
        </p:nvSpPr>
        <p:spPr>
          <a:xfrm>
            <a:off x="838200" y="1193800"/>
            <a:ext cx="10515600" cy="5372100"/>
          </a:xfrm>
        </p:spPr>
        <p:txBody>
          <a:bodyPr/>
          <a:lstStyle/>
          <a:p>
            <a:pPr marL="514350" indent="-514350">
              <a:buFont typeface="+mj-lt"/>
              <a:buAutoNum type="arabicPeriod"/>
            </a:pPr>
            <a:r>
              <a:rPr lang="en-GB" altLang="en-US" sz="4000" b="1" dirty="0" smtClean="0"/>
              <a:t>Millennium </a:t>
            </a:r>
            <a:r>
              <a:rPr lang="en-GB" altLang="en-US" sz="4000" b="1" dirty="0"/>
              <a:t>Development Goal Sanitation target</a:t>
            </a:r>
          </a:p>
          <a:p>
            <a:pPr marL="514350" indent="-514350">
              <a:buFont typeface="+mj-lt"/>
              <a:buAutoNum type="arabicPeriod"/>
            </a:pPr>
            <a:r>
              <a:rPr lang="en-GB" altLang="en-US" sz="4000" b="1" dirty="0"/>
              <a:t>Regional Sanitation Conference commitments</a:t>
            </a:r>
          </a:p>
          <a:p>
            <a:pPr marL="514350" indent="-514350">
              <a:buFont typeface="+mj-lt"/>
              <a:buAutoNum type="arabicPeriod"/>
            </a:pPr>
            <a:r>
              <a:rPr lang="en-GB" altLang="en-US" sz="4000" b="1" dirty="0"/>
              <a:t>Human Right to Sanitation</a:t>
            </a:r>
          </a:p>
          <a:p>
            <a:pPr marL="514350" indent="-514350">
              <a:buFont typeface="+mj-lt"/>
              <a:buAutoNum type="arabicPeriod"/>
            </a:pPr>
            <a:r>
              <a:rPr lang="en-GB" altLang="en-US" sz="4000" b="1" dirty="0"/>
              <a:t>Sanitation and Water for All</a:t>
            </a:r>
          </a:p>
          <a:p>
            <a:pPr marL="514350" indent="-514350">
              <a:buFont typeface="+mj-lt"/>
              <a:buAutoNum type="arabicPeriod"/>
            </a:pPr>
            <a:r>
              <a:rPr lang="en-GB" altLang="en-US" sz="4000" b="1" dirty="0"/>
              <a:t>Sustainable Development Goal 6</a:t>
            </a:r>
          </a:p>
          <a:p>
            <a:pPr marL="0" indent="0">
              <a:buNone/>
            </a:pPr>
            <a:endParaRPr lang="en-GB"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dirty="0"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8</a:t>
            </a:fld>
            <a:endParaRPr lang="en-US" dirty="0"/>
          </a:p>
        </p:txBody>
      </p:sp>
    </p:spTree>
    <p:extLst>
      <p:ext uri="{BB962C8B-B14F-4D97-AF65-F5344CB8AC3E}">
        <p14:creationId xmlns:p14="http://schemas.microsoft.com/office/powerpoint/2010/main" val="382526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r>
              <a:rPr lang="en-GB" dirty="0"/>
              <a:t>Sanitation commitments</a:t>
            </a:r>
          </a:p>
        </p:txBody>
      </p:sp>
      <p:sp>
        <p:nvSpPr>
          <p:cNvPr id="3" name="Content Placeholder 2"/>
          <p:cNvSpPr>
            <a:spLocks noGrp="1"/>
          </p:cNvSpPr>
          <p:nvPr>
            <p:ph idx="1"/>
          </p:nvPr>
        </p:nvSpPr>
        <p:spPr>
          <a:xfrm>
            <a:off x="838200" y="1244600"/>
            <a:ext cx="10515600" cy="4932363"/>
          </a:xfrm>
        </p:spPr>
        <p:txBody>
          <a:bodyPr>
            <a:normAutofit fontScale="92500" lnSpcReduction="10000"/>
          </a:bodyPr>
          <a:lstStyle/>
          <a:p>
            <a:r>
              <a:rPr lang="en-US" altLang="en-US" dirty="0"/>
              <a:t>The </a:t>
            </a:r>
            <a:r>
              <a:rPr lang="en-US" altLang="en-US" b="1" dirty="0"/>
              <a:t>Millennium Development Goal (MDG) </a:t>
            </a:r>
            <a:r>
              <a:rPr lang="en-US" altLang="en-US" dirty="0"/>
              <a:t>target for sanitation is to halve, by 2015, the proportion of the World’s population without sustainable access to basic sanitation</a:t>
            </a:r>
            <a:r>
              <a:rPr lang="en-US" altLang="en-US" dirty="0" smtClean="0"/>
              <a:t>.</a:t>
            </a:r>
          </a:p>
          <a:p>
            <a:pPr>
              <a:defRPr/>
            </a:pPr>
            <a:r>
              <a:rPr lang="en-GB" altLang="en-US" dirty="0"/>
              <a:t>But Nigeria failed to achieve the MDG sanitation  target.</a:t>
            </a:r>
          </a:p>
          <a:p>
            <a:pPr>
              <a:defRPr/>
            </a:pPr>
            <a:r>
              <a:rPr lang="en-GB" altLang="en-US" dirty="0"/>
              <a:t>In 2015, Out of a projected  population of 182m (United Nations Population Division, 2014) </a:t>
            </a:r>
          </a:p>
          <a:p>
            <a:pPr>
              <a:defRPr/>
            </a:pPr>
            <a:r>
              <a:rPr lang="en-GB" altLang="en-US" dirty="0"/>
              <a:t>Only 29% (53m) have access to improved sanitation facilities;</a:t>
            </a:r>
          </a:p>
          <a:p>
            <a:pPr>
              <a:defRPr/>
            </a:pPr>
            <a:r>
              <a:rPr lang="en-GB" altLang="en-US" dirty="0"/>
              <a:t>24% (44m) use  shared latrines; </a:t>
            </a:r>
          </a:p>
          <a:p>
            <a:pPr>
              <a:defRPr/>
            </a:pPr>
            <a:r>
              <a:rPr lang="en-GB" altLang="en-US" dirty="0"/>
              <a:t>22% (40m) use unimproved facilities;</a:t>
            </a:r>
          </a:p>
          <a:p>
            <a:pPr>
              <a:defRPr/>
            </a:pPr>
            <a:r>
              <a:rPr lang="en-GB" altLang="en-US" dirty="0"/>
              <a:t>25% (45m) defecate in the </a:t>
            </a:r>
            <a:r>
              <a:rPr lang="en-GB" altLang="en-US" dirty="0" smtClean="0"/>
              <a:t>open</a:t>
            </a:r>
          </a:p>
          <a:p>
            <a:pPr marL="0" indent="0">
              <a:buNone/>
              <a:defRPr/>
            </a:pPr>
            <a:endParaRPr lang="en-GB" altLang="en-US" dirty="0"/>
          </a:p>
          <a:p>
            <a:pPr marL="0" indent="0">
              <a:buNone/>
              <a:defRPr/>
            </a:pPr>
            <a:r>
              <a:rPr lang="en-GB" altLang="en-US" dirty="0"/>
              <a:t>Source: WHO//UNICEF Joint Monitoring Programme (JMP) report 2015     </a:t>
            </a:r>
          </a:p>
          <a:p>
            <a:endParaRPr lang="en-US" altLang="en-US" dirty="0"/>
          </a:p>
          <a:p>
            <a:endParaRPr lang="en-GB" dirty="0"/>
          </a:p>
        </p:txBody>
      </p:sp>
      <p:sp>
        <p:nvSpPr>
          <p:cNvPr id="4" name="Date Placeholder 3"/>
          <p:cNvSpPr>
            <a:spLocks noGrp="1"/>
          </p:cNvSpPr>
          <p:nvPr>
            <p:ph type="dt" sz="half" idx="10"/>
          </p:nvPr>
        </p:nvSpPr>
        <p:spPr/>
        <p:txBody>
          <a:bodyPr/>
          <a:lstStyle/>
          <a:p>
            <a:r>
              <a:rPr lang="en-US" smtClean="0"/>
              <a:t>Monday, June 30, 2014</a:t>
            </a:r>
            <a:endParaRPr lang="en-US" dirty="0"/>
          </a:p>
        </p:txBody>
      </p:sp>
      <p:sp>
        <p:nvSpPr>
          <p:cNvPr id="5" name="Footer Placeholder 4"/>
          <p:cNvSpPr>
            <a:spLocks noGrp="1"/>
          </p:cNvSpPr>
          <p:nvPr>
            <p:ph type="ftr" sz="quarter" idx="11"/>
          </p:nvPr>
        </p:nvSpPr>
        <p:spPr/>
        <p:txBody>
          <a:bodyPr/>
          <a:lstStyle/>
          <a:p>
            <a:r>
              <a:rPr lang="en-GB" smtClean="0"/>
              <a:t>Sanitation Concepts by Babatope Babalobi</a:t>
            </a:r>
            <a:endParaRPr lang="en-US" dirty="0"/>
          </a:p>
        </p:txBody>
      </p:sp>
      <p:sp>
        <p:nvSpPr>
          <p:cNvPr id="6" name="Slide Number Placeholder 5"/>
          <p:cNvSpPr>
            <a:spLocks noGrp="1"/>
          </p:cNvSpPr>
          <p:nvPr>
            <p:ph type="sldNum" sz="quarter" idx="12"/>
          </p:nvPr>
        </p:nvSpPr>
        <p:spPr/>
        <p:txBody>
          <a:bodyPr/>
          <a:lstStyle/>
          <a:p>
            <a:fld id="{E76348C3-8E7A-4276-B5C8-A4D586F882CA}" type="slidenum">
              <a:rPr lang="en-US" smtClean="0"/>
              <a:t>9</a:t>
            </a:fld>
            <a:endParaRPr lang="en-US" dirty="0"/>
          </a:p>
        </p:txBody>
      </p:sp>
    </p:spTree>
    <p:extLst>
      <p:ext uri="{BB962C8B-B14F-4D97-AF65-F5344CB8AC3E}">
        <p14:creationId xmlns:p14="http://schemas.microsoft.com/office/powerpoint/2010/main" val="3938784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TotalTime>
  <Words>2065</Words>
  <Application>Microsoft Office PowerPoint</Application>
  <PresentationFormat>Widescreen</PresentationFormat>
  <Paragraphs>246</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 Unicode MS</vt:lpstr>
      <vt:lpstr>Arial</vt:lpstr>
      <vt:lpstr>Calibri</vt:lpstr>
      <vt:lpstr>Calibri Light</vt:lpstr>
      <vt:lpstr>Lato</vt:lpstr>
      <vt:lpstr>Times New Roman</vt:lpstr>
      <vt:lpstr>Verdana</vt:lpstr>
      <vt:lpstr>Wingdings</vt:lpstr>
      <vt:lpstr>Office Theme</vt:lpstr>
      <vt:lpstr> Sanitation concepts Capacity Building workshop for Civil Society Organisations in Adamawa  Thursday 26 November – Friday 27 November 2015   Babatope Babalobi Senior Sanitation Reform Expert EU-Water Supply and Sanitation Sector Reform Programme Phase III (WSSSRP III) Babalobi@yahoo.com  +2348035897435</vt:lpstr>
      <vt:lpstr>Outline</vt:lpstr>
      <vt:lpstr>What is water related sanitation?</vt:lpstr>
      <vt:lpstr>PowerPoint Presentation</vt:lpstr>
      <vt:lpstr>Sanitation Statistics </vt:lpstr>
      <vt:lpstr>The elements of a sanitation system</vt:lpstr>
      <vt:lpstr>PowerPoint Presentation</vt:lpstr>
      <vt:lpstr>Sanitation commitments</vt:lpstr>
      <vt:lpstr>Sanitation commitments</vt:lpstr>
      <vt:lpstr>Sanitation commitments</vt:lpstr>
      <vt:lpstr>Sanitation commitments</vt:lpstr>
      <vt:lpstr>PowerPoint Presentation</vt:lpstr>
      <vt:lpstr>Sanitation commitments</vt:lpstr>
      <vt:lpstr>Sanitation commitments</vt:lpstr>
      <vt:lpstr>PowerPoint Presentation</vt:lpstr>
      <vt:lpstr>PowerPoint Presentation</vt:lpstr>
      <vt:lpstr>WASH and public health </vt:lpstr>
      <vt:lpstr>What is Equity and Inclusion?</vt:lpstr>
      <vt:lpstr>Special groups</vt:lpstr>
      <vt:lpstr>Ideas for Advocacy</vt:lpstr>
      <vt:lpstr>What is Gender mainstreaming?</vt:lpstr>
      <vt:lpstr>Gendering WASH</vt:lpstr>
      <vt:lpstr>Menstrual Hygiene Management</vt:lpstr>
      <vt:lpstr>Menstrual Hygiene Management</vt:lpstr>
      <vt:lpstr>Ideas for Advocacy</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water supply and Sanitation concepts   Babatope Babalobi Institutional Development Specialist,  SUWASA bbabalobi@ard-suwasa.org +2348035897435</dc:title>
  <dc:creator>Babatope Babalobi</dc:creator>
  <cp:lastModifiedBy>Babatope Babalobi</cp:lastModifiedBy>
  <cp:revision>42</cp:revision>
  <cp:lastPrinted>2014-06-27T14:32:14Z</cp:lastPrinted>
  <dcterms:created xsi:type="dcterms:W3CDTF">2014-06-27T07:23:38Z</dcterms:created>
  <dcterms:modified xsi:type="dcterms:W3CDTF">2015-11-27T05:44:44Z</dcterms:modified>
</cp:coreProperties>
</file>