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2" r:id="rId3"/>
    <p:sldId id="286" r:id="rId4"/>
    <p:sldId id="282" r:id="rId5"/>
    <p:sldId id="289" r:id="rId6"/>
    <p:sldId id="291" r:id="rId7"/>
    <p:sldId id="272" r:id="rId8"/>
    <p:sldId id="287" r:id="rId9"/>
    <p:sldId id="293" r:id="rId10"/>
    <p:sldId id="261" r:id="rId11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5" autoAdjust="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5A02A5-DA9F-4911-A693-1A416EF228F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E51C21D-CF2E-40C7-8B21-05B1D0674BA7}">
      <dgm:prSet phldrT="[Text]"/>
      <dgm:spPr/>
      <dgm:t>
        <a:bodyPr/>
        <a:lstStyle/>
        <a:p>
          <a:r>
            <a:rPr lang="en-US" dirty="0" smtClean="0"/>
            <a:t>Your father paid for you</a:t>
          </a:r>
          <a:endParaRPr lang="en-US" dirty="0"/>
        </a:p>
      </dgm:t>
    </dgm:pt>
    <dgm:pt modelId="{700B2E16-A4A0-4EF2-8F2C-0D196E575DD9}" type="parTrans" cxnId="{13C96832-A295-483C-9E89-02DC8FB3E529}">
      <dgm:prSet/>
      <dgm:spPr/>
      <dgm:t>
        <a:bodyPr/>
        <a:lstStyle/>
        <a:p>
          <a:endParaRPr lang="en-US"/>
        </a:p>
      </dgm:t>
    </dgm:pt>
    <dgm:pt modelId="{4B839823-59A1-48A7-B746-A7C7DCF565B1}" type="sibTrans" cxnId="{13C96832-A295-483C-9E89-02DC8FB3E529}">
      <dgm:prSet/>
      <dgm:spPr/>
      <dgm:t>
        <a:bodyPr/>
        <a:lstStyle/>
        <a:p>
          <a:endParaRPr lang="en-US"/>
        </a:p>
      </dgm:t>
    </dgm:pt>
    <dgm:pt modelId="{21506278-4D3B-44AD-A178-B01B3A2B8C53}">
      <dgm:prSet phldrT="[Text]"/>
      <dgm:spPr/>
      <dgm:t>
        <a:bodyPr/>
        <a:lstStyle/>
        <a:p>
          <a:r>
            <a:rPr lang="en-US" dirty="0" smtClean="0"/>
            <a:t>You pay for your children</a:t>
          </a:r>
          <a:endParaRPr lang="en-US" dirty="0"/>
        </a:p>
      </dgm:t>
    </dgm:pt>
    <dgm:pt modelId="{5F9119E3-EFF6-4CA1-B962-924044C60BAC}" type="parTrans" cxnId="{81FCCF48-72E5-4B2E-A61F-3AA559E94BFF}">
      <dgm:prSet/>
      <dgm:spPr/>
      <dgm:t>
        <a:bodyPr/>
        <a:lstStyle/>
        <a:p>
          <a:endParaRPr lang="en-US"/>
        </a:p>
      </dgm:t>
    </dgm:pt>
    <dgm:pt modelId="{087B6926-7DB2-416D-979A-A5D30CC18087}" type="sibTrans" cxnId="{81FCCF48-72E5-4B2E-A61F-3AA559E94BFF}">
      <dgm:prSet/>
      <dgm:spPr/>
      <dgm:t>
        <a:bodyPr/>
        <a:lstStyle/>
        <a:p>
          <a:endParaRPr lang="en-US"/>
        </a:p>
      </dgm:t>
    </dgm:pt>
    <dgm:pt modelId="{A7EDC7AA-207F-484B-9E8B-F6BC09F77D1B}">
      <dgm:prSet phldrT="[Text]"/>
      <dgm:spPr/>
      <dgm:t>
        <a:bodyPr/>
        <a:lstStyle/>
        <a:p>
          <a:r>
            <a:rPr lang="en-US" dirty="0" smtClean="0"/>
            <a:t>Your children pay for their children</a:t>
          </a:r>
          <a:endParaRPr lang="en-US" dirty="0"/>
        </a:p>
      </dgm:t>
    </dgm:pt>
    <dgm:pt modelId="{4A5E4907-FAAD-4473-B289-4FEF950E4617}" type="parTrans" cxnId="{11810E27-CDC9-4470-94D2-64F707ADBD4F}">
      <dgm:prSet/>
      <dgm:spPr/>
      <dgm:t>
        <a:bodyPr/>
        <a:lstStyle/>
        <a:p>
          <a:endParaRPr lang="en-US"/>
        </a:p>
      </dgm:t>
    </dgm:pt>
    <dgm:pt modelId="{581B9F95-DA1B-4464-A831-DB9A50E76E29}" type="sibTrans" cxnId="{11810E27-CDC9-4470-94D2-64F707ADBD4F}">
      <dgm:prSet/>
      <dgm:spPr/>
      <dgm:t>
        <a:bodyPr/>
        <a:lstStyle/>
        <a:p>
          <a:endParaRPr lang="en-US"/>
        </a:p>
      </dgm:t>
    </dgm:pt>
    <dgm:pt modelId="{BAB39BC4-37C8-46B6-ADEB-158C60EC3906}" type="pres">
      <dgm:prSet presAssocID="{A85A02A5-DA9F-4911-A693-1A416EF228FC}" presName="CompostProcess" presStyleCnt="0">
        <dgm:presLayoutVars>
          <dgm:dir/>
          <dgm:resizeHandles val="exact"/>
        </dgm:presLayoutVars>
      </dgm:prSet>
      <dgm:spPr/>
    </dgm:pt>
    <dgm:pt modelId="{4207CD27-ADB9-43C3-A982-02B3DE378CFB}" type="pres">
      <dgm:prSet presAssocID="{A85A02A5-DA9F-4911-A693-1A416EF228FC}" presName="arrow" presStyleLbl="bgShp" presStyleIdx="0" presStyleCnt="1"/>
      <dgm:spPr/>
    </dgm:pt>
    <dgm:pt modelId="{0D4C60BD-8F00-4779-9735-273DC1EEA258}" type="pres">
      <dgm:prSet presAssocID="{A85A02A5-DA9F-4911-A693-1A416EF228FC}" presName="linearProcess" presStyleCnt="0"/>
      <dgm:spPr/>
    </dgm:pt>
    <dgm:pt modelId="{A66A0B00-6666-4B74-B3DD-666B4E555C7E}" type="pres">
      <dgm:prSet presAssocID="{DE51C21D-CF2E-40C7-8B21-05B1D0674BA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DB7CEC-C5BC-4E56-AABE-301271B10EB7}" type="pres">
      <dgm:prSet presAssocID="{4B839823-59A1-48A7-B746-A7C7DCF565B1}" presName="sibTrans" presStyleCnt="0"/>
      <dgm:spPr/>
    </dgm:pt>
    <dgm:pt modelId="{10B4C4FA-8F47-41FB-B634-EBD3A0452D49}" type="pres">
      <dgm:prSet presAssocID="{21506278-4D3B-44AD-A178-B01B3A2B8C53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E4A27-C95E-402C-ABF8-1109ECB743E3}" type="pres">
      <dgm:prSet presAssocID="{087B6926-7DB2-416D-979A-A5D30CC18087}" presName="sibTrans" presStyleCnt="0"/>
      <dgm:spPr/>
    </dgm:pt>
    <dgm:pt modelId="{C11CB54B-7442-4004-948C-127911683021}" type="pres">
      <dgm:prSet presAssocID="{A7EDC7AA-207F-484B-9E8B-F6BC09F77D1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FCCF48-72E5-4B2E-A61F-3AA559E94BFF}" srcId="{A85A02A5-DA9F-4911-A693-1A416EF228FC}" destId="{21506278-4D3B-44AD-A178-B01B3A2B8C53}" srcOrd="1" destOrd="0" parTransId="{5F9119E3-EFF6-4CA1-B962-924044C60BAC}" sibTransId="{087B6926-7DB2-416D-979A-A5D30CC18087}"/>
    <dgm:cxn modelId="{2D06EB7D-9DCC-4ADC-8780-4A1D095D29F0}" type="presOf" srcId="{DE51C21D-CF2E-40C7-8B21-05B1D0674BA7}" destId="{A66A0B00-6666-4B74-B3DD-666B4E555C7E}" srcOrd="0" destOrd="0" presId="urn:microsoft.com/office/officeart/2005/8/layout/hProcess9"/>
    <dgm:cxn modelId="{8889D9C0-B315-43B2-A079-CA021CF84152}" type="presOf" srcId="{A7EDC7AA-207F-484B-9E8B-F6BC09F77D1B}" destId="{C11CB54B-7442-4004-948C-127911683021}" srcOrd="0" destOrd="0" presId="urn:microsoft.com/office/officeart/2005/8/layout/hProcess9"/>
    <dgm:cxn modelId="{13C96832-A295-483C-9E89-02DC8FB3E529}" srcId="{A85A02A5-DA9F-4911-A693-1A416EF228FC}" destId="{DE51C21D-CF2E-40C7-8B21-05B1D0674BA7}" srcOrd="0" destOrd="0" parTransId="{700B2E16-A4A0-4EF2-8F2C-0D196E575DD9}" sibTransId="{4B839823-59A1-48A7-B746-A7C7DCF565B1}"/>
    <dgm:cxn modelId="{71457C06-1B39-4152-A802-4FB0D3D42760}" type="presOf" srcId="{A85A02A5-DA9F-4911-A693-1A416EF228FC}" destId="{BAB39BC4-37C8-46B6-ADEB-158C60EC3906}" srcOrd="0" destOrd="0" presId="urn:microsoft.com/office/officeart/2005/8/layout/hProcess9"/>
    <dgm:cxn modelId="{367B8C9F-A34F-44A2-B093-9C833AF1C0F7}" type="presOf" srcId="{21506278-4D3B-44AD-A178-B01B3A2B8C53}" destId="{10B4C4FA-8F47-41FB-B634-EBD3A0452D49}" srcOrd="0" destOrd="0" presId="urn:microsoft.com/office/officeart/2005/8/layout/hProcess9"/>
    <dgm:cxn modelId="{11810E27-CDC9-4470-94D2-64F707ADBD4F}" srcId="{A85A02A5-DA9F-4911-A693-1A416EF228FC}" destId="{A7EDC7AA-207F-484B-9E8B-F6BC09F77D1B}" srcOrd="2" destOrd="0" parTransId="{4A5E4907-FAAD-4473-B289-4FEF950E4617}" sibTransId="{581B9F95-DA1B-4464-A831-DB9A50E76E29}"/>
    <dgm:cxn modelId="{2C6B6B1D-9E23-4DED-BCCD-08DACC42A649}" type="presParOf" srcId="{BAB39BC4-37C8-46B6-ADEB-158C60EC3906}" destId="{4207CD27-ADB9-43C3-A982-02B3DE378CFB}" srcOrd="0" destOrd="0" presId="urn:microsoft.com/office/officeart/2005/8/layout/hProcess9"/>
    <dgm:cxn modelId="{1F2E633A-0AC3-4381-B5AF-23C09CE5D475}" type="presParOf" srcId="{BAB39BC4-37C8-46B6-ADEB-158C60EC3906}" destId="{0D4C60BD-8F00-4779-9735-273DC1EEA258}" srcOrd="1" destOrd="0" presId="urn:microsoft.com/office/officeart/2005/8/layout/hProcess9"/>
    <dgm:cxn modelId="{C57B5EFC-12A7-41A5-BCD3-8000F2EA5DC9}" type="presParOf" srcId="{0D4C60BD-8F00-4779-9735-273DC1EEA258}" destId="{A66A0B00-6666-4B74-B3DD-666B4E555C7E}" srcOrd="0" destOrd="0" presId="urn:microsoft.com/office/officeart/2005/8/layout/hProcess9"/>
    <dgm:cxn modelId="{B24E51E3-14CE-403B-9A5C-76953511C6AD}" type="presParOf" srcId="{0D4C60BD-8F00-4779-9735-273DC1EEA258}" destId="{60DB7CEC-C5BC-4E56-AABE-301271B10EB7}" srcOrd="1" destOrd="0" presId="urn:microsoft.com/office/officeart/2005/8/layout/hProcess9"/>
    <dgm:cxn modelId="{EA6459B6-1A02-4A77-A1F3-A19AFBD54B2D}" type="presParOf" srcId="{0D4C60BD-8F00-4779-9735-273DC1EEA258}" destId="{10B4C4FA-8F47-41FB-B634-EBD3A0452D49}" srcOrd="2" destOrd="0" presId="urn:microsoft.com/office/officeart/2005/8/layout/hProcess9"/>
    <dgm:cxn modelId="{9E2C0CCD-D113-4DD9-8A36-B9EAEDD76052}" type="presParOf" srcId="{0D4C60BD-8F00-4779-9735-273DC1EEA258}" destId="{9D3E4A27-C95E-402C-ABF8-1109ECB743E3}" srcOrd="3" destOrd="0" presId="urn:microsoft.com/office/officeart/2005/8/layout/hProcess9"/>
    <dgm:cxn modelId="{C0A538A8-FD77-4968-B49F-DA5750C9B895}" type="presParOf" srcId="{0D4C60BD-8F00-4779-9735-273DC1EEA258}" destId="{C11CB54B-7442-4004-948C-12791168302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C56A4E-937B-4F75-A581-35C069A94474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F69997-2F2F-490C-929B-6D2A3A0A62F8}">
      <dgm:prSet phldrT="[Text]"/>
      <dgm:spPr/>
      <dgm:t>
        <a:bodyPr/>
        <a:lstStyle/>
        <a:p>
          <a:r>
            <a:rPr lang="en-US" dirty="0" err="1" smtClean="0"/>
            <a:t>Ndi</a:t>
          </a:r>
          <a:r>
            <a:rPr lang="en-US" dirty="0" smtClean="0"/>
            <a:t> </a:t>
          </a:r>
          <a:r>
            <a:rPr lang="en-US" dirty="0" err="1" smtClean="0"/>
            <a:t>madu</a:t>
          </a:r>
          <a:r>
            <a:rPr lang="en-US" dirty="0" smtClean="0"/>
            <a:t> </a:t>
          </a:r>
          <a:r>
            <a:rPr lang="en-US" dirty="0" err="1" smtClean="0"/>
            <a:t>Taa</a:t>
          </a:r>
          <a:r>
            <a:rPr lang="en-US" dirty="0" smtClean="0"/>
            <a:t> </a:t>
          </a:r>
          <a:r>
            <a:rPr lang="en-US" dirty="0" err="1" smtClean="0"/>
            <a:t>Akara</a:t>
          </a:r>
          <a:endParaRPr lang="en-US" dirty="0"/>
        </a:p>
      </dgm:t>
    </dgm:pt>
    <dgm:pt modelId="{A6B9AA02-F170-4604-ABD1-5A1591C02546}" type="parTrans" cxnId="{38CFEB0E-D537-4F39-83DB-C9C0952EFE76}">
      <dgm:prSet/>
      <dgm:spPr/>
      <dgm:t>
        <a:bodyPr/>
        <a:lstStyle/>
        <a:p>
          <a:endParaRPr lang="en-US"/>
        </a:p>
      </dgm:t>
    </dgm:pt>
    <dgm:pt modelId="{99B8E2AF-06A4-400B-95F6-C233C36D0CA8}" type="sibTrans" cxnId="{38CFEB0E-D537-4F39-83DB-C9C0952EFE76}">
      <dgm:prSet/>
      <dgm:spPr/>
      <dgm:t>
        <a:bodyPr/>
        <a:lstStyle/>
        <a:p>
          <a:endParaRPr lang="en-US"/>
        </a:p>
      </dgm:t>
    </dgm:pt>
    <dgm:pt modelId="{C885CBCF-3018-4395-9265-307AC59BBD6A}">
      <dgm:prSet phldrT="[Text]"/>
      <dgm:spPr/>
      <dgm:t>
        <a:bodyPr/>
        <a:lstStyle/>
        <a:p>
          <a:r>
            <a:rPr lang="en-US" dirty="0" err="1" smtClean="0"/>
            <a:t>Kwuo</a:t>
          </a:r>
          <a:r>
            <a:rPr lang="en-US" dirty="0" smtClean="0"/>
            <a:t> </a:t>
          </a:r>
          <a:r>
            <a:rPr lang="en-US" dirty="0" err="1" smtClean="0"/>
            <a:t>Ugwo</a:t>
          </a:r>
          <a:endParaRPr lang="en-US" dirty="0"/>
        </a:p>
      </dgm:t>
    </dgm:pt>
    <dgm:pt modelId="{EFD6A2BD-814D-4127-AD66-25C8BBAA5CD1}" type="parTrans" cxnId="{10E9F099-51CF-4010-B8C6-DF23AE2AEA40}">
      <dgm:prSet/>
      <dgm:spPr/>
      <dgm:t>
        <a:bodyPr/>
        <a:lstStyle/>
        <a:p>
          <a:endParaRPr lang="en-US"/>
        </a:p>
      </dgm:t>
    </dgm:pt>
    <dgm:pt modelId="{9C95D01C-61CF-498D-AE1D-1AF62CE6AAC8}" type="sibTrans" cxnId="{10E9F099-51CF-4010-B8C6-DF23AE2AEA40}">
      <dgm:prSet/>
      <dgm:spPr/>
      <dgm:t>
        <a:bodyPr/>
        <a:lstStyle/>
        <a:p>
          <a:endParaRPr lang="en-US"/>
        </a:p>
      </dgm:t>
    </dgm:pt>
    <dgm:pt modelId="{9FEF5FBC-3392-4D5A-BB5B-2CB5166006B0}">
      <dgm:prSet phldrT="[Text]"/>
      <dgm:spPr/>
      <dgm:t>
        <a:bodyPr/>
        <a:lstStyle/>
        <a:p>
          <a:r>
            <a:rPr lang="en-US" dirty="0" err="1" smtClean="0"/>
            <a:t>Egota</a:t>
          </a:r>
          <a:endParaRPr lang="en-US" dirty="0" smtClean="0"/>
        </a:p>
        <a:p>
          <a:r>
            <a:rPr lang="en-US" dirty="0" err="1" smtClean="0"/>
            <a:t>Ihe</a:t>
          </a:r>
          <a:r>
            <a:rPr lang="en-US" dirty="0" smtClean="0"/>
            <a:t> </a:t>
          </a:r>
          <a:r>
            <a:rPr lang="en-US" dirty="0" err="1" smtClean="0"/>
            <a:t>akara</a:t>
          </a:r>
          <a:endParaRPr lang="en-US" dirty="0"/>
        </a:p>
      </dgm:t>
    </dgm:pt>
    <dgm:pt modelId="{EFEF5C4B-ECF5-4CBE-9347-8DBDE841DDD9}" type="parTrans" cxnId="{80EE0903-8097-492B-A32C-52EFC01FAB5A}">
      <dgm:prSet/>
      <dgm:spPr/>
      <dgm:t>
        <a:bodyPr/>
        <a:lstStyle/>
        <a:p>
          <a:endParaRPr lang="en-US"/>
        </a:p>
      </dgm:t>
    </dgm:pt>
    <dgm:pt modelId="{65E32426-14AD-43A3-956F-75CD7FCE9ECF}" type="sibTrans" cxnId="{80EE0903-8097-492B-A32C-52EFC01FAB5A}">
      <dgm:prSet/>
      <dgm:spPr/>
      <dgm:t>
        <a:bodyPr/>
        <a:lstStyle/>
        <a:p>
          <a:endParaRPr lang="en-US"/>
        </a:p>
      </dgm:t>
    </dgm:pt>
    <dgm:pt modelId="{27EFDD87-D074-4C29-971B-C70A049D63AC}">
      <dgm:prSet phldrT="[Text]"/>
      <dgm:spPr/>
      <dgm:t>
        <a:bodyPr/>
        <a:lstStyle/>
        <a:p>
          <a:r>
            <a:rPr lang="en-US" dirty="0" err="1" smtClean="0"/>
            <a:t>Onye</a:t>
          </a:r>
          <a:r>
            <a:rPr lang="en-US" dirty="0" smtClean="0"/>
            <a:t> </a:t>
          </a:r>
          <a:r>
            <a:rPr lang="en-US" dirty="0" err="1" smtClean="0"/>
            <a:t>Akara</a:t>
          </a:r>
          <a:r>
            <a:rPr lang="en-US" dirty="0" smtClean="0"/>
            <a:t> ghee </a:t>
          </a:r>
          <a:r>
            <a:rPr lang="en-US" dirty="0" err="1" smtClean="0"/>
            <a:t>akara</a:t>
          </a:r>
          <a:endParaRPr lang="en-US" dirty="0"/>
        </a:p>
      </dgm:t>
    </dgm:pt>
    <dgm:pt modelId="{3DFA39F7-7411-4F34-9371-D7570A6A850D}" type="parTrans" cxnId="{365598F8-490E-4ED0-B68D-223FFB923C24}">
      <dgm:prSet/>
      <dgm:spPr/>
      <dgm:t>
        <a:bodyPr/>
        <a:lstStyle/>
        <a:p>
          <a:endParaRPr lang="en-US"/>
        </a:p>
      </dgm:t>
    </dgm:pt>
    <dgm:pt modelId="{6B91E1C0-E4A8-4768-B5CE-7EC3BA24120F}" type="sibTrans" cxnId="{365598F8-490E-4ED0-B68D-223FFB923C24}">
      <dgm:prSet/>
      <dgm:spPr/>
      <dgm:t>
        <a:bodyPr/>
        <a:lstStyle/>
        <a:p>
          <a:endParaRPr lang="en-US"/>
        </a:p>
      </dgm:t>
    </dgm:pt>
    <dgm:pt modelId="{E9D8009C-9886-41D2-A42E-51056C6BC05D}" type="pres">
      <dgm:prSet presAssocID="{22C56A4E-937B-4F75-A581-35C069A94474}" presName="cycle" presStyleCnt="0">
        <dgm:presLayoutVars>
          <dgm:dir/>
          <dgm:resizeHandles val="exact"/>
        </dgm:presLayoutVars>
      </dgm:prSet>
      <dgm:spPr/>
    </dgm:pt>
    <dgm:pt modelId="{744F0BCD-ABB5-46D5-A01B-76F0A1508955}" type="pres">
      <dgm:prSet presAssocID="{1AF69997-2F2F-490C-929B-6D2A3A0A62F8}" presName="dummy" presStyleCnt="0"/>
      <dgm:spPr/>
    </dgm:pt>
    <dgm:pt modelId="{9FA0A71F-4EFD-4B60-A5F9-332CD1444BC4}" type="pres">
      <dgm:prSet presAssocID="{1AF69997-2F2F-490C-929B-6D2A3A0A62F8}" presName="node" presStyleLbl="revTx" presStyleIdx="0" presStyleCnt="4">
        <dgm:presLayoutVars>
          <dgm:bulletEnabled val="1"/>
        </dgm:presLayoutVars>
      </dgm:prSet>
      <dgm:spPr/>
    </dgm:pt>
    <dgm:pt modelId="{2DA51BB4-FBFB-4E61-B533-080065575689}" type="pres">
      <dgm:prSet presAssocID="{99B8E2AF-06A4-400B-95F6-C233C36D0CA8}" presName="sibTrans" presStyleLbl="node1" presStyleIdx="0" presStyleCnt="4"/>
      <dgm:spPr/>
    </dgm:pt>
    <dgm:pt modelId="{7DE70DC2-44BB-43AD-A466-2CC3B690BC06}" type="pres">
      <dgm:prSet presAssocID="{C885CBCF-3018-4395-9265-307AC59BBD6A}" presName="dummy" presStyleCnt="0"/>
      <dgm:spPr/>
    </dgm:pt>
    <dgm:pt modelId="{97B06B26-BE56-48C6-8264-DC4D6800AF73}" type="pres">
      <dgm:prSet presAssocID="{C885CBCF-3018-4395-9265-307AC59BBD6A}" presName="node" presStyleLbl="revTx" presStyleIdx="1" presStyleCnt="4">
        <dgm:presLayoutVars>
          <dgm:bulletEnabled val="1"/>
        </dgm:presLayoutVars>
      </dgm:prSet>
      <dgm:spPr/>
    </dgm:pt>
    <dgm:pt modelId="{7DD603B5-2C94-4187-BC94-28F2112BACF5}" type="pres">
      <dgm:prSet presAssocID="{9C95D01C-61CF-498D-AE1D-1AF62CE6AAC8}" presName="sibTrans" presStyleLbl="node1" presStyleIdx="1" presStyleCnt="4"/>
      <dgm:spPr/>
    </dgm:pt>
    <dgm:pt modelId="{B48D38B8-97DE-472A-833F-600BC3564894}" type="pres">
      <dgm:prSet presAssocID="{9FEF5FBC-3392-4D5A-BB5B-2CB5166006B0}" presName="dummy" presStyleCnt="0"/>
      <dgm:spPr/>
    </dgm:pt>
    <dgm:pt modelId="{9B1153BF-06EE-4089-97A0-83BC7CC7D6A9}" type="pres">
      <dgm:prSet presAssocID="{9FEF5FBC-3392-4D5A-BB5B-2CB5166006B0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B508A8-E4D8-4F34-9FEE-ECC159B5795D}" type="pres">
      <dgm:prSet presAssocID="{65E32426-14AD-43A3-956F-75CD7FCE9ECF}" presName="sibTrans" presStyleLbl="node1" presStyleIdx="2" presStyleCnt="4"/>
      <dgm:spPr/>
    </dgm:pt>
    <dgm:pt modelId="{621EA1DC-462F-4373-86FB-6CDDFC44242C}" type="pres">
      <dgm:prSet presAssocID="{27EFDD87-D074-4C29-971B-C70A049D63AC}" presName="dummy" presStyleCnt="0"/>
      <dgm:spPr/>
    </dgm:pt>
    <dgm:pt modelId="{E0DB2335-189C-43F9-8C07-34CD98EC6AF8}" type="pres">
      <dgm:prSet presAssocID="{27EFDD87-D074-4C29-971B-C70A049D63AC}" presName="node" presStyleLbl="revTx" presStyleIdx="3" presStyleCnt="4">
        <dgm:presLayoutVars>
          <dgm:bulletEnabled val="1"/>
        </dgm:presLayoutVars>
      </dgm:prSet>
      <dgm:spPr/>
    </dgm:pt>
    <dgm:pt modelId="{03AFBB82-AFD0-4982-867B-5A31074ADE27}" type="pres">
      <dgm:prSet presAssocID="{6B91E1C0-E4A8-4768-B5CE-7EC3BA24120F}" presName="sibTrans" presStyleLbl="node1" presStyleIdx="3" presStyleCnt="4"/>
      <dgm:spPr/>
    </dgm:pt>
  </dgm:ptLst>
  <dgm:cxnLst>
    <dgm:cxn modelId="{10E9F099-51CF-4010-B8C6-DF23AE2AEA40}" srcId="{22C56A4E-937B-4F75-A581-35C069A94474}" destId="{C885CBCF-3018-4395-9265-307AC59BBD6A}" srcOrd="1" destOrd="0" parTransId="{EFD6A2BD-814D-4127-AD66-25C8BBAA5CD1}" sibTransId="{9C95D01C-61CF-498D-AE1D-1AF62CE6AAC8}"/>
    <dgm:cxn modelId="{5E4449F7-BCE2-401E-8DB5-9365F0AF6A63}" type="presOf" srcId="{9FEF5FBC-3392-4D5A-BB5B-2CB5166006B0}" destId="{9B1153BF-06EE-4089-97A0-83BC7CC7D6A9}" srcOrd="0" destOrd="0" presId="urn:microsoft.com/office/officeart/2005/8/layout/cycle1"/>
    <dgm:cxn modelId="{38CFEB0E-D537-4F39-83DB-C9C0952EFE76}" srcId="{22C56A4E-937B-4F75-A581-35C069A94474}" destId="{1AF69997-2F2F-490C-929B-6D2A3A0A62F8}" srcOrd="0" destOrd="0" parTransId="{A6B9AA02-F170-4604-ABD1-5A1591C02546}" sibTransId="{99B8E2AF-06A4-400B-95F6-C233C36D0CA8}"/>
    <dgm:cxn modelId="{A7108B0E-27F0-4C93-B068-D639DBE244B5}" type="presOf" srcId="{22C56A4E-937B-4F75-A581-35C069A94474}" destId="{E9D8009C-9886-41D2-A42E-51056C6BC05D}" srcOrd="0" destOrd="0" presId="urn:microsoft.com/office/officeart/2005/8/layout/cycle1"/>
    <dgm:cxn modelId="{E8B067D7-8FA2-4D64-BC91-5ADB121C44AA}" type="presOf" srcId="{6B91E1C0-E4A8-4768-B5CE-7EC3BA24120F}" destId="{03AFBB82-AFD0-4982-867B-5A31074ADE27}" srcOrd="0" destOrd="0" presId="urn:microsoft.com/office/officeart/2005/8/layout/cycle1"/>
    <dgm:cxn modelId="{EFC9D8E5-B63E-424B-AF3B-7821877526D6}" type="presOf" srcId="{27EFDD87-D074-4C29-971B-C70A049D63AC}" destId="{E0DB2335-189C-43F9-8C07-34CD98EC6AF8}" srcOrd="0" destOrd="0" presId="urn:microsoft.com/office/officeart/2005/8/layout/cycle1"/>
    <dgm:cxn modelId="{E9421117-07C9-4513-8B4A-88195FA38191}" type="presOf" srcId="{99B8E2AF-06A4-400B-95F6-C233C36D0CA8}" destId="{2DA51BB4-FBFB-4E61-B533-080065575689}" srcOrd="0" destOrd="0" presId="urn:microsoft.com/office/officeart/2005/8/layout/cycle1"/>
    <dgm:cxn modelId="{DCB710B5-1115-4041-9CF0-0E41CC398596}" type="presOf" srcId="{65E32426-14AD-43A3-956F-75CD7FCE9ECF}" destId="{8FB508A8-E4D8-4F34-9FEE-ECC159B5795D}" srcOrd="0" destOrd="0" presId="urn:microsoft.com/office/officeart/2005/8/layout/cycle1"/>
    <dgm:cxn modelId="{365598F8-490E-4ED0-B68D-223FFB923C24}" srcId="{22C56A4E-937B-4F75-A581-35C069A94474}" destId="{27EFDD87-D074-4C29-971B-C70A049D63AC}" srcOrd="3" destOrd="0" parTransId="{3DFA39F7-7411-4F34-9371-D7570A6A850D}" sibTransId="{6B91E1C0-E4A8-4768-B5CE-7EC3BA24120F}"/>
    <dgm:cxn modelId="{1D202015-75DE-4A6A-961E-0D451F6926D1}" type="presOf" srcId="{1AF69997-2F2F-490C-929B-6D2A3A0A62F8}" destId="{9FA0A71F-4EFD-4B60-A5F9-332CD1444BC4}" srcOrd="0" destOrd="0" presId="urn:microsoft.com/office/officeart/2005/8/layout/cycle1"/>
    <dgm:cxn modelId="{1686553B-E5B0-4364-8A62-1A7CDFB62524}" type="presOf" srcId="{C885CBCF-3018-4395-9265-307AC59BBD6A}" destId="{97B06B26-BE56-48C6-8264-DC4D6800AF73}" srcOrd="0" destOrd="0" presId="urn:microsoft.com/office/officeart/2005/8/layout/cycle1"/>
    <dgm:cxn modelId="{9719057A-CACC-4A48-9116-FD3D2F30B9DD}" type="presOf" srcId="{9C95D01C-61CF-498D-AE1D-1AF62CE6AAC8}" destId="{7DD603B5-2C94-4187-BC94-28F2112BACF5}" srcOrd="0" destOrd="0" presId="urn:microsoft.com/office/officeart/2005/8/layout/cycle1"/>
    <dgm:cxn modelId="{80EE0903-8097-492B-A32C-52EFC01FAB5A}" srcId="{22C56A4E-937B-4F75-A581-35C069A94474}" destId="{9FEF5FBC-3392-4D5A-BB5B-2CB5166006B0}" srcOrd="2" destOrd="0" parTransId="{EFEF5C4B-ECF5-4CBE-9347-8DBDE841DDD9}" sibTransId="{65E32426-14AD-43A3-956F-75CD7FCE9ECF}"/>
    <dgm:cxn modelId="{7978E080-BB03-4183-B5E2-53DF0E96CE16}" type="presParOf" srcId="{E9D8009C-9886-41D2-A42E-51056C6BC05D}" destId="{744F0BCD-ABB5-46D5-A01B-76F0A1508955}" srcOrd="0" destOrd="0" presId="urn:microsoft.com/office/officeart/2005/8/layout/cycle1"/>
    <dgm:cxn modelId="{1650FCCD-452B-4ACA-81FE-9E2936D89012}" type="presParOf" srcId="{E9D8009C-9886-41D2-A42E-51056C6BC05D}" destId="{9FA0A71F-4EFD-4B60-A5F9-332CD1444BC4}" srcOrd="1" destOrd="0" presId="urn:microsoft.com/office/officeart/2005/8/layout/cycle1"/>
    <dgm:cxn modelId="{1929F45E-1929-4184-95E7-406AA26F9E91}" type="presParOf" srcId="{E9D8009C-9886-41D2-A42E-51056C6BC05D}" destId="{2DA51BB4-FBFB-4E61-B533-080065575689}" srcOrd="2" destOrd="0" presId="urn:microsoft.com/office/officeart/2005/8/layout/cycle1"/>
    <dgm:cxn modelId="{79987E18-CD19-409F-B966-8B1DB251421F}" type="presParOf" srcId="{E9D8009C-9886-41D2-A42E-51056C6BC05D}" destId="{7DE70DC2-44BB-43AD-A466-2CC3B690BC06}" srcOrd="3" destOrd="0" presId="urn:microsoft.com/office/officeart/2005/8/layout/cycle1"/>
    <dgm:cxn modelId="{FBF204DF-752B-4121-A714-05B30C5B3556}" type="presParOf" srcId="{E9D8009C-9886-41D2-A42E-51056C6BC05D}" destId="{97B06B26-BE56-48C6-8264-DC4D6800AF73}" srcOrd="4" destOrd="0" presId="urn:microsoft.com/office/officeart/2005/8/layout/cycle1"/>
    <dgm:cxn modelId="{67916308-DD36-4160-864B-4B101C75CF38}" type="presParOf" srcId="{E9D8009C-9886-41D2-A42E-51056C6BC05D}" destId="{7DD603B5-2C94-4187-BC94-28F2112BACF5}" srcOrd="5" destOrd="0" presId="urn:microsoft.com/office/officeart/2005/8/layout/cycle1"/>
    <dgm:cxn modelId="{7AB366DF-E92F-44F4-82EC-23F88535BD52}" type="presParOf" srcId="{E9D8009C-9886-41D2-A42E-51056C6BC05D}" destId="{B48D38B8-97DE-472A-833F-600BC3564894}" srcOrd="6" destOrd="0" presId="urn:microsoft.com/office/officeart/2005/8/layout/cycle1"/>
    <dgm:cxn modelId="{C2D9A964-E1B6-47DA-9790-8EE4612A087A}" type="presParOf" srcId="{E9D8009C-9886-41D2-A42E-51056C6BC05D}" destId="{9B1153BF-06EE-4089-97A0-83BC7CC7D6A9}" srcOrd="7" destOrd="0" presId="urn:microsoft.com/office/officeart/2005/8/layout/cycle1"/>
    <dgm:cxn modelId="{616A2452-A843-4865-8DC9-B96E7C4EAAFA}" type="presParOf" srcId="{E9D8009C-9886-41D2-A42E-51056C6BC05D}" destId="{8FB508A8-E4D8-4F34-9FEE-ECC159B5795D}" srcOrd="8" destOrd="0" presId="urn:microsoft.com/office/officeart/2005/8/layout/cycle1"/>
    <dgm:cxn modelId="{761B87E3-6BC6-4289-A1AF-2FF62DA5B20D}" type="presParOf" srcId="{E9D8009C-9886-41D2-A42E-51056C6BC05D}" destId="{621EA1DC-462F-4373-86FB-6CDDFC44242C}" srcOrd="9" destOrd="0" presId="urn:microsoft.com/office/officeart/2005/8/layout/cycle1"/>
    <dgm:cxn modelId="{4A2533A7-2BC0-46C9-9E33-C7C5E7FF09B4}" type="presParOf" srcId="{E9D8009C-9886-41D2-A42E-51056C6BC05D}" destId="{E0DB2335-189C-43F9-8C07-34CD98EC6AF8}" srcOrd="10" destOrd="0" presId="urn:microsoft.com/office/officeart/2005/8/layout/cycle1"/>
    <dgm:cxn modelId="{D9224364-E248-4C9A-A835-C646C96F32BD}" type="presParOf" srcId="{E9D8009C-9886-41D2-A42E-51056C6BC05D}" destId="{03AFBB82-AFD0-4982-867B-5A31074ADE27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07CD27-ADB9-43C3-A982-02B3DE378CFB}">
      <dsp:nvSpPr>
        <dsp:cNvPr id="0" name=""/>
        <dsp:cNvSpPr/>
      </dsp:nvSpPr>
      <dsp:spPr>
        <a:xfrm>
          <a:off x="388619" y="0"/>
          <a:ext cx="4404360" cy="25145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6A0B00-6666-4B74-B3DD-666B4E555C7E}">
      <dsp:nvSpPr>
        <dsp:cNvPr id="0" name=""/>
        <dsp:cNvSpPr/>
      </dsp:nvSpPr>
      <dsp:spPr>
        <a:xfrm>
          <a:off x="175587" y="754379"/>
          <a:ext cx="1554480" cy="1005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Your father paid for you</a:t>
          </a:r>
          <a:endParaRPr lang="en-US" sz="1400" kern="1200" dirty="0"/>
        </a:p>
      </dsp:txBody>
      <dsp:txXfrm>
        <a:off x="224688" y="803480"/>
        <a:ext cx="1456278" cy="907638"/>
      </dsp:txXfrm>
    </dsp:sp>
    <dsp:sp modelId="{10B4C4FA-8F47-41FB-B634-EBD3A0452D49}">
      <dsp:nvSpPr>
        <dsp:cNvPr id="0" name=""/>
        <dsp:cNvSpPr/>
      </dsp:nvSpPr>
      <dsp:spPr>
        <a:xfrm>
          <a:off x="1813560" y="754379"/>
          <a:ext cx="1554480" cy="1005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You pay for your children</a:t>
          </a:r>
          <a:endParaRPr lang="en-US" sz="1400" kern="1200" dirty="0"/>
        </a:p>
      </dsp:txBody>
      <dsp:txXfrm>
        <a:off x="1862661" y="803480"/>
        <a:ext cx="1456278" cy="907638"/>
      </dsp:txXfrm>
    </dsp:sp>
    <dsp:sp modelId="{C11CB54B-7442-4004-948C-127911683021}">
      <dsp:nvSpPr>
        <dsp:cNvPr id="0" name=""/>
        <dsp:cNvSpPr/>
      </dsp:nvSpPr>
      <dsp:spPr>
        <a:xfrm>
          <a:off x="3451532" y="754379"/>
          <a:ext cx="1554480" cy="1005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Your children pay for their children</a:t>
          </a:r>
          <a:endParaRPr lang="en-US" sz="1400" kern="1200" dirty="0"/>
        </a:p>
      </dsp:txBody>
      <dsp:txXfrm>
        <a:off x="3500633" y="803480"/>
        <a:ext cx="1456278" cy="9076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A0A71F-4EFD-4B60-A5F9-332CD1444BC4}">
      <dsp:nvSpPr>
        <dsp:cNvPr id="0" name=""/>
        <dsp:cNvSpPr/>
      </dsp:nvSpPr>
      <dsp:spPr>
        <a:xfrm>
          <a:off x="3841127" y="80766"/>
          <a:ext cx="1291456" cy="12914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Ndi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madu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Taa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Akara</a:t>
          </a:r>
          <a:endParaRPr lang="en-US" sz="1800" kern="1200" dirty="0"/>
        </a:p>
      </dsp:txBody>
      <dsp:txXfrm>
        <a:off x="3841127" y="80766"/>
        <a:ext cx="1291456" cy="1291456"/>
      </dsp:txXfrm>
    </dsp:sp>
    <dsp:sp modelId="{2DA51BB4-FBFB-4E61-B533-080065575689}">
      <dsp:nvSpPr>
        <dsp:cNvPr id="0" name=""/>
        <dsp:cNvSpPr/>
      </dsp:nvSpPr>
      <dsp:spPr>
        <a:xfrm>
          <a:off x="1568165" y="-284"/>
          <a:ext cx="3645469" cy="3645469"/>
        </a:xfrm>
        <a:prstGeom prst="circularArrow">
          <a:avLst>
            <a:gd name="adj1" fmla="val 6908"/>
            <a:gd name="adj2" fmla="val 465834"/>
            <a:gd name="adj3" fmla="val 547386"/>
            <a:gd name="adj4" fmla="val 20586780"/>
            <a:gd name="adj5" fmla="val 8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B06B26-BE56-48C6-8264-DC4D6800AF73}">
      <dsp:nvSpPr>
        <dsp:cNvPr id="0" name=""/>
        <dsp:cNvSpPr/>
      </dsp:nvSpPr>
      <dsp:spPr>
        <a:xfrm>
          <a:off x="3841127" y="2272677"/>
          <a:ext cx="1291456" cy="12914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Kwuo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Ugwo</a:t>
          </a:r>
          <a:endParaRPr lang="en-US" sz="1800" kern="1200" dirty="0"/>
        </a:p>
      </dsp:txBody>
      <dsp:txXfrm>
        <a:off x="3841127" y="2272677"/>
        <a:ext cx="1291456" cy="1291456"/>
      </dsp:txXfrm>
    </dsp:sp>
    <dsp:sp modelId="{7DD603B5-2C94-4187-BC94-28F2112BACF5}">
      <dsp:nvSpPr>
        <dsp:cNvPr id="0" name=""/>
        <dsp:cNvSpPr/>
      </dsp:nvSpPr>
      <dsp:spPr>
        <a:xfrm>
          <a:off x="1568165" y="-284"/>
          <a:ext cx="3645469" cy="3645469"/>
        </a:xfrm>
        <a:prstGeom prst="circularArrow">
          <a:avLst>
            <a:gd name="adj1" fmla="val 6908"/>
            <a:gd name="adj2" fmla="val 465834"/>
            <a:gd name="adj3" fmla="val 5947386"/>
            <a:gd name="adj4" fmla="val 4386780"/>
            <a:gd name="adj5" fmla="val 8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1153BF-06EE-4089-97A0-83BC7CC7D6A9}">
      <dsp:nvSpPr>
        <dsp:cNvPr id="0" name=""/>
        <dsp:cNvSpPr/>
      </dsp:nvSpPr>
      <dsp:spPr>
        <a:xfrm>
          <a:off x="1649216" y="2272677"/>
          <a:ext cx="1291456" cy="12914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Egota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Ihe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akara</a:t>
          </a:r>
          <a:endParaRPr lang="en-US" sz="1800" kern="1200" dirty="0"/>
        </a:p>
      </dsp:txBody>
      <dsp:txXfrm>
        <a:off x="1649216" y="2272677"/>
        <a:ext cx="1291456" cy="1291456"/>
      </dsp:txXfrm>
    </dsp:sp>
    <dsp:sp modelId="{8FB508A8-E4D8-4F34-9FEE-ECC159B5795D}">
      <dsp:nvSpPr>
        <dsp:cNvPr id="0" name=""/>
        <dsp:cNvSpPr/>
      </dsp:nvSpPr>
      <dsp:spPr>
        <a:xfrm>
          <a:off x="1568165" y="-284"/>
          <a:ext cx="3645469" cy="3645469"/>
        </a:xfrm>
        <a:prstGeom prst="circularArrow">
          <a:avLst>
            <a:gd name="adj1" fmla="val 6908"/>
            <a:gd name="adj2" fmla="val 465834"/>
            <a:gd name="adj3" fmla="val 11347386"/>
            <a:gd name="adj4" fmla="val 9786780"/>
            <a:gd name="adj5" fmla="val 8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DB2335-189C-43F9-8C07-34CD98EC6AF8}">
      <dsp:nvSpPr>
        <dsp:cNvPr id="0" name=""/>
        <dsp:cNvSpPr/>
      </dsp:nvSpPr>
      <dsp:spPr>
        <a:xfrm>
          <a:off x="1649216" y="80766"/>
          <a:ext cx="1291456" cy="12914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Onye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Akara</a:t>
          </a:r>
          <a:r>
            <a:rPr lang="en-US" sz="1800" kern="1200" dirty="0" smtClean="0"/>
            <a:t> ghee </a:t>
          </a:r>
          <a:r>
            <a:rPr lang="en-US" sz="1800" kern="1200" dirty="0" err="1" smtClean="0"/>
            <a:t>akara</a:t>
          </a:r>
          <a:endParaRPr lang="en-US" sz="1800" kern="1200" dirty="0"/>
        </a:p>
      </dsp:txBody>
      <dsp:txXfrm>
        <a:off x="1649216" y="80766"/>
        <a:ext cx="1291456" cy="1291456"/>
      </dsp:txXfrm>
    </dsp:sp>
    <dsp:sp modelId="{03AFBB82-AFD0-4982-867B-5A31074ADE27}">
      <dsp:nvSpPr>
        <dsp:cNvPr id="0" name=""/>
        <dsp:cNvSpPr/>
      </dsp:nvSpPr>
      <dsp:spPr>
        <a:xfrm>
          <a:off x="1568165" y="-284"/>
          <a:ext cx="3645469" cy="3645469"/>
        </a:xfrm>
        <a:prstGeom prst="circularArrow">
          <a:avLst>
            <a:gd name="adj1" fmla="val 6908"/>
            <a:gd name="adj2" fmla="val 465834"/>
            <a:gd name="adj3" fmla="val 16747386"/>
            <a:gd name="adj4" fmla="val 15186780"/>
            <a:gd name="adj5" fmla="val 8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45B16EF4-3533-4BE1-8ACB-E41686C18A5B}" type="datetimeFigureOut">
              <a:rPr lang="en-US" smtClean="0"/>
              <a:t>5/15/2014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7841C005-B7C9-4AB8-8FF4-8E37EE705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222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0BD30F08-C276-4795-91B9-5FADE7F35BDF}" type="datetimeFigureOut">
              <a:rPr lang="en-US" smtClean="0"/>
              <a:pPr/>
              <a:t>5/15/2014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44064B69-E9CF-41B4-8A6D-E2A957DBD5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20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B0721F-DBB8-400E-A76A-7A23C3748D7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23331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118B27-2108-4ED5-A8F5-3713A1368756}" type="datetime1">
              <a:rPr lang="en-US" smtClean="0"/>
              <a:pPr/>
              <a:t>5/15/2014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EC55D1-0C9D-4E02-83D8-C220A7295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1" name="whoosh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BFC80-2C03-4580-834F-61ADED33D738}" type="datetime1">
              <a:rPr lang="en-US" smtClean="0"/>
              <a:pPr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C55D1-0C9D-4E02-83D8-C220A7295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1" name="whoosh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E158A2-8EFF-4BC8-B771-6C2D7876BAFD}" type="datetime1">
              <a:rPr lang="en-US" smtClean="0"/>
              <a:pPr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C55D1-0C9D-4E02-83D8-C220A7295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1" name="whoosh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790B1A-EEEB-424E-A311-3772AF72A53F}" type="datetime1">
              <a:rPr lang="en-US" smtClean="0"/>
              <a:pPr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C55D1-0C9D-4E02-83D8-C220A7295C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wipe dir="d"/>
    <p:sndAc>
      <p:stSnd>
        <p:snd r:embed="rId1" name="whoosh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5354D-4853-4597-901A-ABE30C9B22B5}" type="datetime1">
              <a:rPr lang="en-US" smtClean="0"/>
              <a:pPr/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C55D1-0C9D-4E02-83D8-C220A7295C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  <p:sndAc>
      <p:stSnd>
        <p:snd r:embed="rId1" name="whoosh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15538-4EC5-443F-9C97-FB616FAB49E4}" type="datetime1">
              <a:rPr lang="en-US" smtClean="0"/>
              <a:pPr/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C55D1-0C9D-4E02-83D8-C220A7295C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  <p:sndAc>
      <p:stSnd>
        <p:snd r:embed="rId1" name="whoosh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20D9B-14BD-4494-B4F3-DC78F20046E3}" type="datetime1">
              <a:rPr lang="en-US" smtClean="0"/>
              <a:pPr/>
              <a:t>5/15/2014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C55D1-0C9D-4E02-83D8-C220A7295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  <p:sndAc>
      <p:stSnd>
        <p:snd r:embed="rId1" name="whoosh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87FC4-756C-45AE-864D-CED72EC090A8}" type="datetime1">
              <a:rPr lang="en-US" smtClean="0"/>
              <a:pPr/>
              <a:t>5/15/2014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C55D1-0C9D-4E02-83D8-C220A7295C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  <p:sndAc>
      <p:stSnd>
        <p:snd r:embed="rId1" name="whoosh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D6854-3404-4FE3-8BE8-A0A640486403}" type="datetime1">
              <a:rPr lang="en-US" smtClean="0"/>
              <a:pPr/>
              <a:t>5/15/2014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C55D1-0C9D-4E02-83D8-C220A7295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  <p:sndAc>
      <p:stSnd>
        <p:snd r:embed="rId1" name="whoosh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59C7B2F-4287-4A02-8A1D-5080A7BCFDDE}" type="datetime1">
              <a:rPr lang="en-US" smtClean="0"/>
              <a:pPr/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C55D1-0C9D-4E02-83D8-C220A7295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  <p:sndAc>
      <p:stSnd>
        <p:snd r:embed="rId1" name="whoosh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E6ECA9-35ED-4692-8281-FBF157A29540}" type="datetime1">
              <a:rPr lang="en-US" smtClean="0"/>
              <a:pPr/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EC55D1-0C9D-4E02-83D8-C220A7295C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  <p:sndAc>
      <p:stSnd>
        <p:snd r:embed="rId1" name="whoosh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2B61EA4-48E4-4B84-8BFD-803DE4801AE1}" type="datetime1">
              <a:rPr lang="en-US" smtClean="0"/>
              <a:pPr/>
              <a:t>5/15/2014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9EC55D1-0C9D-4E02-83D8-C220A7295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slow">
    <p:wipe dir="d"/>
    <p:sndAc>
      <p:stSnd>
        <p:snd r:embed="rId13" name="whoosh.wav"/>
      </p:stSnd>
    </p:sndAc>
  </p:transition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image" Target="../media/image8.jpe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.wmf"/><Relationship Id="rId4" Type="http://schemas.openxmlformats.org/officeDocument/2006/relationships/audio" Target="../media/audio1.wav"/><Relationship Id="rId9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wawaterwiki.org/xwiki/bin/view/Articles/WaterSupply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0668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effectLst/>
                <a:latin typeface="Calibri" panose="020F0502020204030204" pitchFamily="34" charset="0"/>
              </a:rPr>
              <a:t>Ebonyi </a:t>
            </a:r>
            <a:r>
              <a:rPr lang="en-US" sz="3200" u="sng" dirty="0">
                <a:effectLst/>
                <a:latin typeface="Calibri" panose="020F0502020204030204" pitchFamily="34" charset="0"/>
              </a:rPr>
              <a:t>State WASH Stakeholders Forum: </a:t>
            </a:r>
            <a:r>
              <a:rPr lang="en-US" sz="3200" u="sng" dirty="0" smtClean="0">
                <a:effectLst/>
                <a:latin typeface="Calibri" panose="020F0502020204030204" pitchFamily="34" charset="0"/>
              </a:rPr>
              <a:t/>
            </a:r>
            <a:br>
              <a:rPr lang="en-US" sz="3200" u="sng" dirty="0" smtClean="0">
                <a:effectLst/>
                <a:latin typeface="Calibri" panose="020F0502020204030204" pitchFamily="34" charset="0"/>
              </a:rPr>
            </a:br>
            <a:r>
              <a:rPr lang="en-US" sz="3200" u="sng" dirty="0" smtClean="0">
                <a:effectLst/>
                <a:latin typeface="Calibri" panose="020F0502020204030204" pitchFamily="34" charset="0"/>
              </a:rPr>
              <a:t>Inception </a:t>
            </a:r>
            <a:r>
              <a:rPr lang="en-US" sz="3200" u="sng" dirty="0">
                <a:effectLst/>
                <a:latin typeface="Calibri" panose="020F0502020204030204" pitchFamily="34" charset="0"/>
              </a:rPr>
              <a:t>Meeting, Thursday, May 19, 2014</a:t>
            </a:r>
            <a:endParaRPr lang="en-US" sz="3200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2380343"/>
            <a:ext cx="8031472" cy="28194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</a:rPr>
              <a:t>Urban water supply processes and producer-consumer partnership for </a:t>
            </a:r>
            <a:r>
              <a:rPr lang="en-US" sz="32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sustainability</a:t>
            </a:r>
          </a:p>
          <a:p>
            <a:pPr algn="ctr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By</a:t>
            </a:r>
          </a:p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Engr. Peter Chukwuma </a:t>
            </a:r>
            <a:r>
              <a:rPr lang="en-US" sz="3000" b="1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PMP</a:t>
            </a:r>
          </a:p>
          <a:p>
            <a:pPr algn="ctr"/>
            <a:r>
              <a:rPr lang="en-US" sz="3000" b="1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Utility Technical Specialist</a:t>
            </a:r>
            <a:endParaRPr lang="en-US" sz="3000" dirty="0">
              <a:latin typeface="Calibri" panose="020F0502020204030204" pitchFamily="34" charset="0"/>
            </a:endParaRPr>
          </a:p>
          <a:p>
            <a:pPr algn="ctr"/>
            <a:r>
              <a:rPr lang="en-US" sz="3000" dirty="0" smtClean="0">
                <a:latin typeface="Calibri" panose="020F0502020204030204" pitchFamily="34" charset="0"/>
              </a:rPr>
              <a:t>SUWASA </a:t>
            </a:r>
            <a:r>
              <a:rPr lang="en-US" sz="3000" dirty="0">
                <a:latin typeface="Calibri" panose="020F0502020204030204" pitchFamily="34" charset="0"/>
              </a:rPr>
              <a:t>| Nigeria - Ebonyi </a:t>
            </a:r>
            <a:r>
              <a:rPr lang="en-US" sz="3000" dirty="0" smtClean="0">
                <a:latin typeface="Calibri" panose="020F0502020204030204" pitchFamily="34" charset="0"/>
              </a:rPr>
              <a:t>Project</a:t>
            </a:r>
            <a:endParaRPr lang="en-US" sz="3000" dirty="0">
              <a:latin typeface="Calibri" panose="020F0502020204030204" pitchFamily="34" charset="0"/>
            </a:endParaRPr>
          </a:p>
          <a:p>
            <a:endParaRPr lang="en-US" sz="2000" b="1" i="1" dirty="0">
              <a:solidFill>
                <a:schemeClr val="tx1"/>
              </a:solidFill>
            </a:endParaRPr>
          </a:p>
        </p:txBody>
      </p:sp>
      <p:pic>
        <p:nvPicPr>
          <p:cNvPr id="4" name="Picture 3" descr="Horizontal_RGB_60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715000"/>
            <a:ext cx="2805696" cy="83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inal Logo"/>
          <p:cNvPicPr/>
          <p:nvPr/>
        </p:nvPicPr>
        <p:blipFill>
          <a:blip r:embed="rId4" cstate="print"/>
          <a:srcRect l="7443" r="5803"/>
          <a:stretch>
            <a:fillRect/>
          </a:stretch>
        </p:blipFill>
        <p:spPr bwMode="auto">
          <a:xfrm>
            <a:off x="6172200" y="5791200"/>
            <a:ext cx="2545073" cy="793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z="2400" b="1" dirty="0" smtClean="0"/>
          </a:p>
          <a:p>
            <a:pPr algn="ctr"/>
            <a:r>
              <a:rPr lang="en-US" sz="3200" b="1" dirty="0"/>
              <a:t>ONYE TAA AKARA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THANK YOU FOR YOUR ATTENTION</a:t>
            </a:r>
          </a:p>
          <a:p>
            <a:endParaRPr lang="en-US" sz="2400" b="1" dirty="0" smtClean="0"/>
          </a:p>
          <a:p>
            <a:pPr algn="ctr"/>
            <a:r>
              <a:rPr lang="en-US" sz="2400" b="1" dirty="0" smtClean="0"/>
              <a:t>GOD BLESS YOU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FINALLY</a:t>
            </a:r>
            <a:endParaRPr lang="en-US" dirty="0"/>
          </a:p>
        </p:txBody>
      </p:sp>
      <p:pic>
        <p:nvPicPr>
          <p:cNvPr id="5" name="Picture 4" descr="Horizontal_RGB_60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6248400"/>
            <a:ext cx="1600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Final Logo"/>
          <p:cNvPicPr/>
          <p:nvPr/>
        </p:nvPicPr>
        <p:blipFill>
          <a:blip r:embed="rId4" cstate="print"/>
          <a:srcRect l="7443" r="5803"/>
          <a:stretch>
            <a:fillRect/>
          </a:stretch>
        </p:blipFill>
        <p:spPr bwMode="auto">
          <a:xfrm>
            <a:off x="6656053" y="6298892"/>
            <a:ext cx="1451556" cy="362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 smtClean="0"/>
              <a:t>Urban Water Treatment Process</a:t>
            </a:r>
            <a:endParaRPr lang="en-US" dirty="0" smtClean="0"/>
          </a:p>
        </p:txBody>
      </p:sp>
      <p:grpSp>
        <p:nvGrpSpPr>
          <p:cNvPr id="2" name="Group 141"/>
          <p:cNvGrpSpPr>
            <a:grpSpLocks/>
          </p:cNvGrpSpPr>
          <p:nvPr/>
        </p:nvGrpSpPr>
        <p:grpSpPr bwMode="auto">
          <a:xfrm>
            <a:off x="439738" y="1804988"/>
            <a:ext cx="7721600" cy="3490912"/>
            <a:chOff x="527050" y="1136650"/>
            <a:chExt cx="7721600" cy="3490913"/>
          </a:xfrm>
        </p:grpSpPr>
        <p:sp>
          <p:nvSpPr>
            <p:cNvPr id="4102" name="Arc 19"/>
            <p:cNvSpPr>
              <a:spLocks/>
            </p:cNvSpPr>
            <p:nvPr/>
          </p:nvSpPr>
          <p:spPr bwMode="auto">
            <a:xfrm flipV="1">
              <a:off x="4718050" y="1836738"/>
              <a:ext cx="115888" cy="66675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178044460 h 21600"/>
                <a:gd name="T4" fmla="*/ 0 w 21600"/>
                <a:gd name="T5" fmla="*/ 17804446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Arc 20"/>
            <p:cNvSpPr>
              <a:spLocks/>
            </p:cNvSpPr>
            <p:nvPr/>
          </p:nvSpPr>
          <p:spPr bwMode="auto">
            <a:xfrm flipH="1" flipV="1">
              <a:off x="4827588" y="1836738"/>
              <a:ext cx="115887" cy="66675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178044460 h 21600"/>
                <a:gd name="T4" fmla="*/ 0 w 21600"/>
                <a:gd name="T5" fmla="*/ 17804446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" name="Line 21"/>
            <p:cNvSpPr>
              <a:spLocks noChangeShapeType="1"/>
            </p:cNvSpPr>
            <p:nvPr/>
          </p:nvSpPr>
          <p:spPr bwMode="auto">
            <a:xfrm flipV="1">
              <a:off x="4494213" y="1671638"/>
              <a:ext cx="0" cy="8366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" name="Arc 22"/>
            <p:cNvSpPr>
              <a:spLocks/>
            </p:cNvSpPr>
            <p:nvPr/>
          </p:nvSpPr>
          <p:spPr bwMode="auto">
            <a:xfrm flipV="1">
              <a:off x="4508500" y="1833563"/>
              <a:ext cx="115888" cy="66675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178044460 h 21600"/>
                <a:gd name="T4" fmla="*/ 0 w 21600"/>
                <a:gd name="T5" fmla="*/ 17804446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Arc 23"/>
            <p:cNvSpPr>
              <a:spLocks/>
            </p:cNvSpPr>
            <p:nvPr/>
          </p:nvSpPr>
          <p:spPr bwMode="auto">
            <a:xfrm flipH="1" flipV="1">
              <a:off x="4624388" y="1836738"/>
              <a:ext cx="117475" cy="66675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178044460 h 21600"/>
                <a:gd name="T4" fmla="*/ 0 w 21600"/>
                <a:gd name="T5" fmla="*/ 17804446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Arc 24"/>
            <p:cNvSpPr>
              <a:spLocks/>
            </p:cNvSpPr>
            <p:nvPr/>
          </p:nvSpPr>
          <p:spPr bwMode="auto">
            <a:xfrm flipV="1">
              <a:off x="4943475" y="1836738"/>
              <a:ext cx="115888" cy="66675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178044460 h 21600"/>
                <a:gd name="T4" fmla="*/ 0 w 21600"/>
                <a:gd name="T5" fmla="*/ 17804446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Line 25"/>
            <p:cNvSpPr>
              <a:spLocks noChangeShapeType="1"/>
            </p:cNvSpPr>
            <p:nvPr/>
          </p:nvSpPr>
          <p:spPr bwMode="auto">
            <a:xfrm>
              <a:off x="4484688" y="2473325"/>
              <a:ext cx="584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Line 26"/>
            <p:cNvSpPr>
              <a:spLocks noChangeShapeType="1"/>
            </p:cNvSpPr>
            <p:nvPr/>
          </p:nvSpPr>
          <p:spPr bwMode="auto">
            <a:xfrm flipV="1">
              <a:off x="5076825" y="1671638"/>
              <a:ext cx="0" cy="8366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Oval 27"/>
            <p:cNvSpPr>
              <a:spLocks noChangeArrowheads="1"/>
            </p:cNvSpPr>
            <p:nvPr/>
          </p:nvSpPr>
          <p:spPr bwMode="auto">
            <a:xfrm>
              <a:off x="4756150" y="2152650"/>
              <a:ext cx="58738" cy="68263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Line 28"/>
            <p:cNvSpPr>
              <a:spLocks noChangeShapeType="1"/>
            </p:cNvSpPr>
            <p:nvPr/>
          </p:nvSpPr>
          <p:spPr bwMode="auto">
            <a:xfrm flipV="1">
              <a:off x="4803775" y="2027238"/>
              <a:ext cx="115888" cy="13493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Rectangle 29"/>
            <p:cNvSpPr>
              <a:spLocks noChangeArrowheads="1"/>
            </p:cNvSpPr>
            <p:nvPr/>
          </p:nvSpPr>
          <p:spPr bwMode="auto">
            <a:xfrm rot="2698706">
              <a:off x="4894263" y="2027238"/>
              <a:ext cx="57150" cy="90487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 rot="10800000">
              <a:off x="4613275" y="2214563"/>
              <a:ext cx="149225" cy="134937"/>
              <a:chOff x="2319" y="2798"/>
              <a:chExt cx="122" cy="97"/>
            </a:xfrm>
          </p:grpSpPr>
          <p:sp>
            <p:nvSpPr>
              <p:cNvPr id="4234" name="Line 31"/>
              <p:cNvSpPr>
                <a:spLocks noChangeShapeType="1"/>
              </p:cNvSpPr>
              <p:nvPr/>
            </p:nvSpPr>
            <p:spPr bwMode="auto">
              <a:xfrm flipV="1">
                <a:off x="2319" y="2799"/>
                <a:ext cx="96" cy="9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5" name="Rectangle 32"/>
              <p:cNvSpPr>
                <a:spLocks noChangeArrowheads="1"/>
              </p:cNvSpPr>
              <p:nvPr/>
            </p:nvSpPr>
            <p:spPr bwMode="auto">
              <a:xfrm rot="2698706">
                <a:off x="2393" y="2798"/>
                <a:ext cx="48" cy="66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4" name="Arc 33"/>
            <p:cNvSpPr>
              <a:spLocks/>
            </p:cNvSpPr>
            <p:nvPr/>
          </p:nvSpPr>
          <p:spPr bwMode="auto">
            <a:xfrm flipV="1">
              <a:off x="4814888" y="2222500"/>
              <a:ext cx="115887" cy="13335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5" name="Arc 34"/>
            <p:cNvSpPr>
              <a:spLocks/>
            </p:cNvSpPr>
            <p:nvPr/>
          </p:nvSpPr>
          <p:spPr bwMode="auto">
            <a:xfrm flipH="1">
              <a:off x="4654550" y="2012950"/>
              <a:ext cx="115888" cy="13335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35"/>
            <p:cNvGrpSpPr>
              <a:grpSpLocks/>
            </p:cNvGrpSpPr>
            <p:nvPr/>
          </p:nvGrpSpPr>
          <p:grpSpPr bwMode="auto">
            <a:xfrm>
              <a:off x="3214688" y="2392363"/>
              <a:ext cx="584200" cy="133350"/>
              <a:chOff x="1344" y="2928"/>
              <a:chExt cx="384" cy="96"/>
            </a:xfrm>
          </p:grpSpPr>
          <p:sp>
            <p:nvSpPr>
              <p:cNvPr id="4232" name="Arc 36"/>
              <p:cNvSpPr>
                <a:spLocks/>
              </p:cNvSpPr>
              <p:nvPr/>
            </p:nvSpPr>
            <p:spPr bwMode="auto">
              <a:xfrm rot="10800000">
                <a:off x="1344" y="2928"/>
                <a:ext cx="192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3" name="Arc 37"/>
              <p:cNvSpPr>
                <a:spLocks/>
              </p:cNvSpPr>
              <p:nvPr/>
            </p:nvSpPr>
            <p:spPr bwMode="auto">
              <a:xfrm rot="10800000" flipH="1">
                <a:off x="1536" y="2928"/>
                <a:ext cx="192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7" name="Line 38"/>
            <p:cNvSpPr>
              <a:spLocks noChangeShapeType="1"/>
            </p:cNvSpPr>
            <p:nvPr/>
          </p:nvSpPr>
          <p:spPr bwMode="auto">
            <a:xfrm flipV="1">
              <a:off x="3214688" y="1722438"/>
              <a:ext cx="0" cy="669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Line 39"/>
            <p:cNvSpPr>
              <a:spLocks noChangeShapeType="1"/>
            </p:cNvSpPr>
            <p:nvPr/>
          </p:nvSpPr>
          <p:spPr bwMode="auto">
            <a:xfrm flipV="1">
              <a:off x="3798888" y="1722438"/>
              <a:ext cx="0" cy="6699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40"/>
            <p:cNvGrpSpPr>
              <a:grpSpLocks/>
            </p:cNvGrpSpPr>
            <p:nvPr/>
          </p:nvGrpSpPr>
          <p:grpSpPr bwMode="auto">
            <a:xfrm>
              <a:off x="3311525" y="1538288"/>
              <a:ext cx="395288" cy="773112"/>
              <a:chOff x="2242" y="2562"/>
              <a:chExt cx="325" cy="554"/>
            </a:xfrm>
          </p:grpSpPr>
          <p:sp>
            <p:nvSpPr>
              <p:cNvPr id="4229" name="Freeform 41"/>
              <p:cNvSpPr>
                <a:spLocks/>
              </p:cNvSpPr>
              <p:nvPr/>
            </p:nvSpPr>
            <p:spPr bwMode="auto">
              <a:xfrm rot="2482700">
                <a:off x="2242" y="2972"/>
                <a:ext cx="148" cy="144"/>
              </a:xfrm>
              <a:custGeom>
                <a:avLst/>
                <a:gdLst>
                  <a:gd name="T0" fmla="*/ 2 w 296"/>
                  <a:gd name="T1" fmla="*/ 29 h 120"/>
                  <a:gd name="T2" fmla="*/ 1 w 296"/>
                  <a:gd name="T3" fmla="*/ 199 h 120"/>
                  <a:gd name="T4" fmla="*/ 1 w 296"/>
                  <a:gd name="T5" fmla="*/ 373 h 120"/>
                  <a:gd name="T6" fmla="*/ 1 w 296"/>
                  <a:gd name="T7" fmla="*/ 373 h 120"/>
                  <a:gd name="T8" fmla="*/ 2 w 296"/>
                  <a:gd name="T9" fmla="*/ 29 h 1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120"/>
                  <a:gd name="T17" fmla="*/ 296 w 296"/>
                  <a:gd name="T18" fmla="*/ 120 h 1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120">
                    <a:moveTo>
                      <a:pt x="272" y="8"/>
                    </a:moveTo>
                    <a:cubicBezTo>
                      <a:pt x="248" y="0"/>
                      <a:pt x="64" y="40"/>
                      <a:pt x="32" y="56"/>
                    </a:cubicBezTo>
                    <a:cubicBezTo>
                      <a:pt x="0" y="72"/>
                      <a:pt x="56" y="96"/>
                      <a:pt x="80" y="104"/>
                    </a:cubicBezTo>
                    <a:cubicBezTo>
                      <a:pt x="104" y="112"/>
                      <a:pt x="144" y="120"/>
                      <a:pt x="176" y="104"/>
                    </a:cubicBezTo>
                    <a:cubicBezTo>
                      <a:pt x="208" y="88"/>
                      <a:pt x="296" y="16"/>
                      <a:pt x="272" y="8"/>
                    </a:cubicBezTo>
                    <a:close/>
                  </a:path>
                </a:pathLst>
              </a:custGeom>
              <a:noFill/>
              <a:ln w="3810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0" name="Line 42"/>
              <p:cNvSpPr>
                <a:spLocks noChangeShapeType="1"/>
              </p:cNvSpPr>
              <p:nvPr/>
            </p:nvSpPr>
            <p:spPr bwMode="auto">
              <a:xfrm flipV="1">
                <a:off x="2406" y="2562"/>
                <a:ext cx="0" cy="4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1" name="Freeform 43"/>
              <p:cNvSpPr>
                <a:spLocks/>
              </p:cNvSpPr>
              <p:nvPr/>
            </p:nvSpPr>
            <p:spPr bwMode="auto">
              <a:xfrm rot="19117300" flipH="1">
                <a:off x="2419" y="2972"/>
                <a:ext cx="148" cy="144"/>
              </a:xfrm>
              <a:custGeom>
                <a:avLst/>
                <a:gdLst>
                  <a:gd name="T0" fmla="*/ 2 w 296"/>
                  <a:gd name="T1" fmla="*/ 29 h 120"/>
                  <a:gd name="T2" fmla="*/ 1 w 296"/>
                  <a:gd name="T3" fmla="*/ 199 h 120"/>
                  <a:gd name="T4" fmla="*/ 1 w 296"/>
                  <a:gd name="T5" fmla="*/ 373 h 120"/>
                  <a:gd name="T6" fmla="*/ 1 w 296"/>
                  <a:gd name="T7" fmla="*/ 373 h 120"/>
                  <a:gd name="T8" fmla="*/ 2 w 296"/>
                  <a:gd name="T9" fmla="*/ 29 h 1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120"/>
                  <a:gd name="T17" fmla="*/ 296 w 296"/>
                  <a:gd name="T18" fmla="*/ 120 h 1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120">
                    <a:moveTo>
                      <a:pt x="272" y="8"/>
                    </a:moveTo>
                    <a:cubicBezTo>
                      <a:pt x="248" y="0"/>
                      <a:pt x="64" y="40"/>
                      <a:pt x="32" y="56"/>
                    </a:cubicBezTo>
                    <a:cubicBezTo>
                      <a:pt x="0" y="72"/>
                      <a:pt x="56" y="96"/>
                      <a:pt x="80" y="104"/>
                    </a:cubicBezTo>
                    <a:cubicBezTo>
                      <a:pt x="104" y="112"/>
                      <a:pt x="144" y="120"/>
                      <a:pt x="176" y="104"/>
                    </a:cubicBezTo>
                    <a:cubicBezTo>
                      <a:pt x="208" y="88"/>
                      <a:pt x="296" y="16"/>
                      <a:pt x="272" y="8"/>
                    </a:cubicBezTo>
                    <a:close/>
                  </a:path>
                </a:pathLst>
              </a:custGeom>
              <a:noFill/>
              <a:ln w="3810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3230563" y="1884363"/>
              <a:ext cx="550862" cy="69850"/>
              <a:chOff x="1932" y="2072"/>
              <a:chExt cx="454" cy="50"/>
            </a:xfrm>
          </p:grpSpPr>
          <p:sp>
            <p:nvSpPr>
              <p:cNvPr id="4224" name="Arc 45"/>
              <p:cNvSpPr>
                <a:spLocks/>
              </p:cNvSpPr>
              <p:nvPr/>
            </p:nvSpPr>
            <p:spPr bwMode="auto">
              <a:xfrm flipV="1">
                <a:off x="2098" y="2072"/>
                <a:ext cx="96" cy="4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5" name="Arc 46"/>
              <p:cNvSpPr>
                <a:spLocks/>
              </p:cNvSpPr>
              <p:nvPr/>
            </p:nvSpPr>
            <p:spPr bwMode="auto">
              <a:xfrm flipH="1" flipV="1">
                <a:off x="2194" y="2074"/>
                <a:ext cx="96" cy="4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6" name="Arc 47"/>
              <p:cNvSpPr>
                <a:spLocks/>
              </p:cNvSpPr>
              <p:nvPr/>
            </p:nvSpPr>
            <p:spPr bwMode="auto">
              <a:xfrm flipV="1">
                <a:off x="1932" y="2072"/>
                <a:ext cx="96" cy="4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7" name="Arc 48"/>
              <p:cNvSpPr>
                <a:spLocks/>
              </p:cNvSpPr>
              <p:nvPr/>
            </p:nvSpPr>
            <p:spPr bwMode="auto">
              <a:xfrm flipH="1" flipV="1">
                <a:off x="2028" y="2074"/>
                <a:ext cx="96" cy="4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8" name="Arc 49"/>
              <p:cNvSpPr>
                <a:spLocks/>
              </p:cNvSpPr>
              <p:nvPr/>
            </p:nvSpPr>
            <p:spPr bwMode="auto">
              <a:xfrm flipV="1">
                <a:off x="2290" y="2074"/>
                <a:ext cx="96" cy="4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50"/>
            <p:cNvGrpSpPr>
              <a:grpSpLocks/>
            </p:cNvGrpSpPr>
            <p:nvPr/>
          </p:nvGrpSpPr>
          <p:grpSpPr bwMode="auto">
            <a:xfrm>
              <a:off x="3390900" y="1655763"/>
              <a:ext cx="233363" cy="133350"/>
              <a:chOff x="2064" y="1908"/>
              <a:chExt cx="192" cy="96"/>
            </a:xfrm>
          </p:grpSpPr>
          <p:sp>
            <p:nvSpPr>
              <p:cNvPr id="4222" name="Arc 51"/>
              <p:cNvSpPr>
                <a:spLocks/>
              </p:cNvSpPr>
              <p:nvPr/>
            </p:nvSpPr>
            <p:spPr bwMode="auto">
              <a:xfrm flipH="1" flipV="1">
                <a:off x="2064" y="1908"/>
                <a:ext cx="96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 type="arrow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3" name="Arc 52"/>
              <p:cNvSpPr>
                <a:spLocks/>
              </p:cNvSpPr>
              <p:nvPr/>
            </p:nvSpPr>
            <p:spPr bwMode="auto">
              <a:xfrm flipV="1">
                <a:off x="2160" y="1908"/>
                <a:ext cx="96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22" name="Line 53"/>
            <p:cNvSpPr>
              <a:spLocks noChangeShapeType="1"/>
            </p:cNvSpPr>
            <p:nvPr/>
          </p:nvSpPr>
          <p:spPr bwMode="auto">
            <a:xfrm>
              <a:off x="5718175" y="1671638"/>
              <a:ext cx="347663" cy="8366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3" name="Line 54"/>
            <p:cNvSpPr>
              <a:spLocks noChangeShapeType="1"/>
            </p:cNvSpPr>
            <p:nvPr/>
          </p:nvSpPr>
          <p:spPr bwMode="auto">
            <a:xfrm flipH="1">
              <a:off x="6065838" y="1671638"/>
              <a:ext cx="349250" cy="8366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4" name="Line 55"/>
            <p:cNvSpPr>
              <a:spLocks noChangeShapeType="1"/>
            </p:cNvSpPr>
            <p:nvPr/>
          </p:nvSpPr>
          <p:spPr bwMode="auto">
            <a:xfrm>
              <a:off x="5815013" y="1873250"/>
              <a:ext cx="5064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56"/>
            <p:cNvGrpSpPr>
              <a:grpSpLocks/>
            </p:cNvGrpSpPr>
            <p:nvPr/>
          </p:nvGrpSpPr>
          <p:grpSpPr bwMode="auto">
            <a:xfrm>
              <a:off x="5972175" y="1766888"/>
              <a:ext cx="192088" cy="242887"/>
              <a:chOff x="2752" y="2516"/>
              <a:chExt cx="158" cy="174"/>
            </a:xfrm>
          </p:grpSpPr>
          <p:sp>
            <p:nvSpPr>
              <p:cNvPr id="4219" name="AutoShape 57"/>
              <p:cNvSpPr>
                <a:spLocks noChangeArrowheads="1"/>
              </p:cNvSpPr>
              <p:nvPr/>
            </p:nvSpPr>
            <p:spPr bwMode="auto">
              <a:xfrm flipV="1">
                <a:off x="2806" y="2516"/>
                <a:ext cx="48" cy="48"/>
              </a:xfrm>
              <a:prstGeom prst="triangle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0" name="Line 58"/>
              <p:cNvSpPr>
                <a:spLocks noChangeShapeType="1"/>
              </p:cNvSpPr>
              <p:nvPr/>
            </p:nvSpPr>
            <p:spPr bwMode="auto">
              <a:xfrm>
                <a:off x="2752" y="2640"/>
                <a:ext cx="15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1" name="Line 59"/>
              <p:cNvSpPr>
                <a:spLocks noChangeShapeType="1"/>
              </p:cNvSpPr>
              <p:nvPr/>
            </p:nvSpPr>
            <p:spPr bwMode="auto">
              <a:xfrm>
                <a:off x="2792" y="2690"/>
                <a:ext cx="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60"/>
            <p:cNvGrpSpPr>
              <a:grpSpLocks/>
            </p:cNvGrpSpPr>
            <p:nvPr/>
          </p:nvGrpSpPr>
          <p:grpSpPr bwMode="auto">
            <a:xfrm>
              <a:off x="7061200" y="1671638"/>
              <a:ext cx="704850" cy="871537"/>
              <a:chOff x="3216" y="2448"/>
              <a:chExt cx="480" cy="600"/>
            </a:xfrm>
          </p:grpSpPr>
          <p:sp>
            <p:nvSpPr>
              <p:cNvPr id="4216" name="Line 61"/>
              <p:cNvSpPr>
                <a:spLocks noChangeShapeType="1"/>
              </p:cNvSpPr>
              <p:nvPr/>
            </p:nvSpPr>
            <p:spPr bwMode="auto">
              <a:xfrm flipV="1">
                <a:off x="3216" y="2448"/>
                <a:ext cx="0" cy="6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7" name="Line 62"/>
              <p:cNvSpPr>
                <a:spLocks noChangeShapeType="1"/>
              </p:cNvSpPr>
              <p:nvPr/>
            </p:nvSpPr>
            <p:spPr bwMode="auto">
              <a:xfrm>
                <a:off x="3216" y="3036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8" name="Line 63"/>
              <p:cNvSpPr>
                <a:spLocks noChangeShapeType="1"/>
              </p:cNvSpPr>
              <p:nvPr/>
            </p:nvSpPr>
            <p:spPr bwMode="auto">
              <a:xfrm flipV="1">
                <a:off x="3696" y="2448"/>
                <a:ext cx="0" cy="6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27" name="Line 64"/>
            <p:cNvSpPr>
              <a:spLocks noChangeShapeType="1"/>
            </p:cNvSpPr>
            <p:nvPr/>
          </p:nvSpPr>
          <p:spPr bwMode="auto">
            <a:xfrm>
              <a:off x="7080250" y="1868488"/>
              <a:ext cx="6683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65"/>
            <p:cNvGrpSpPr>
              <a:grpSpLocks/>
            </p:cNvGrpSpPr>
            <p:nvPr/>
          </p:nvGrpSpPr>
          <p:grpSpPr bwMode="auto">
            <a:xfrm>
              <a:off x="7312025" y="1762125"/>
              <a:ext cx="190500" cy="252413"/>
              <a:chOff x="2752" y="2516"/>
              <a:chExt cx="158" cy="174"/>
            </a:xfrm>
          </p:grpSpPr>
          <p:sp>
            <p:nvSpPr>
              <p:cNvPr id="4213" name="AutoShape 66"/>
              <p:cNvSpPr>
                <a:spLocks noChangeArrowheads="1"/>
              </p:cNvSpPr>
              <p:nvPr/>
            </p:nvSpPr>
            <p:spPr bwMode="auto">
              <a:xfrm flipV="1">
                <a:off x="2806" y="2516"/>
                <a:ext cx="48" cy="48"/>
              </a:xfrm>
              <a:prstGeom prst="triangle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4" name="Line 67"/>
              <p:cNvSpPr>
                <a:spLocks noChangeShapeType="1"/>
              </p:cNvSpPr>
              <p:nvPr/>
            </p:nvSpPr>
            <p:spPr bwMode="auto">
              <a:xfrm>
                <a:off x="2752" y="2640"/>
                <a:ext cx="15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5" name="Line 68"/>
              <p:cNvSpPr>
                <a:spLocks noChangeShapeType="1"/>
              </p:cNvSpPr>
              <p:nvPr/>
            </p:nvSpPr>
            <p:spPr bwMode="auto">
              <a:xfrm>
                <a:off x="2792" y="2690"/>
                <a:ext cx="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29" name="Line 69"/>
            <p:cNvSpPr>
              <a:spLocks noChangeShapeType="1"/>
            </p:cNvSpPr>
            <p:nvPr/>
          </p:nvSpPr>
          <p:spPr bwMode="auto">
            <a:xfrm>
              <a:off x="7080250" y="2255838"/>
              <a:ext cx="6683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Oval 70"/>
            <p:cNvSpPr>
              <a:spLocks noChangeArrowheads="1"/>
            </p:cNvSpPr>
            <p:nvPr/>
          </p:nvSpPr>
          <p:spPr bwMode="auto">
            <a:xfrm>
              <a:off x="7118350" y="2298700"/>
              <a:ext cx="58738" cy="69850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1" name="Oval 71"/>
            <p:cNvSpPr>
              <a:spLocks noChangeArrowheads="1"/>
            </p:cNvSpPr>
            <p:nvPr/>
          </p:nvSpPr>
          <p:spPr bwMode="auto">
            <a:xfrm>
              <a:off x="7294563" y="2298700"/>
              <a:ext cx="58737" cy="69850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2" name="Oval 72"/>
            <p:cNvSpPr>
              <a:spLocks noChangeArrowheads="1"/>
            </p:cNvSpPr>
            <p:nvPr/>
          </p:nvSpPr>
          <p:spPr bwMode="auto">
            <a:xfrm>
              <a:off x="7469188" y="2298700"/>
              <a:ext cx="58737" cy="69850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Oval 73"/>
            <p:cNvSpPr>
              <a:spLocks noChangeArrowheads="1"/>
            </p:cNvSpPr>
            <p:nvPr/>
          </p:nvSpPr>
          <p:spPr bwMode="auto">
            <a:xfrm>
              <a:off x="7643813" y="2298700"/>
              <a:ext cx="58737" cy="69850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4" name="Oval 74"/>
            <p:cNvSpPr>
              <a:spLocks noChangeArrowheads="1"/>
            </p:cNvSpPr>
            <p:nvPr/>
          </p:nvSpPr>
          <p:spPr bwMode="auto">
            <a:xfrm>
              <a:off x="7202488" y="2411413"/>
              <a:ext cx="57150" cy="69850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5" name="Oval 75"/>
            <p:cNvSpPr>
              <a:spLocks noChangeArrowheads="1"/>
            </p:cNvSpPr>
            <p:nvPr/>
          </p:nvSpPr>
          <p:spPr bwMode="auto">
            <a:xfrm>
              <a:off x="7389813" y="2411413"/>
              <a:ext cx="57150" cy="69850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6" name="Oval 76"/>
            <p:cNvSpPr>
              <a:spLocks noChangeArrowheads="1"/>
            </p:cNvSpPr>
            <p:nvPr/>
          </p:nvSpPr>
          <p:spPr bwMode="auto">
            <a:xfrm>
              <a:off x="7564438" y="2411413"/>
              <a:ext cx="57150" cy="69850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" name="Line 77"/>
            <p:cNvSpPr>
              <a:spLocks noChangeShapeType="1"/>
            </p:cNvSpPr>
            <p:nvPr/>
          </p:nvSpPr>
          <p:spPr bwMode="auto">
            <a:xfrm>
              <a:off x="4032250" y="2084388"/>
              <a:ext cx="17462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arrow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8" name="Line 78"/>
            <p:cNvSpPr>
              <a:spLocks noChangeShapeType="1"/>
            </p:cNvSpPr>
            <p:nvPr/>
          </p:nvSpPr>
          <p:spPr bwMode="auto">
            <a:xfrm>
              <a:off x="5314950" y="2073275"/>
              <a:ext cx="17462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arrow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9" name="Line 79"/>
            <p:cNvSpPr>
              <a:spLocks noChangeShapeType="1"/>
            </p:cNvSpPr>
            <p:nvPr/>
          </p:nvSpPr>
          <p:spPr bwMode="auto">
            <a:xfrm>
              <a:off x="6540500" y="2073275"/>
              <a:ext cx="17462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arrow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80"/>
            <p:cNvGrpSpPr>
              <a:grpSpLocks/>
            </p:cNvGrpSpPr>
            <p:nvPr/>
          </p:nvGrpSpPr>
          <p:grpSpPr bwMode="auto">
            <a:xfrm>
              <a:off x="1144588" y="1136650"/>
              <a:ext cx="1023937" cy="1249363"/>
              <a:chOff x="1487" y="1248"/>
              <a:chExt cx="1296" cy="1151"/>
            </a:xfrm>
          </p:grpSpPr>
          <p:grpSp>
            <p:nvGrpSpPr>
              <p:cNvPr id="12" name="Group 81"/>
              <p:cNvGrpSpPr>
                <a:grpSpLocks/>
              </p:cNvGrpSpPr>
              <p:nvPr/>
            </p:nvGrpSpPr>
            <p:grpSpPr bwMode="auto">
              <a:xfrm rot="294323">
                <a:off x="1487" y="2063"/>
                <a:ext cx="1296" cy="336"/>
                <a:chOff x="1488" y="1968"/>
                <a:chExt cx="2208" cy="314"/>
              </a:xfrm>
            </p:grpSpPr>
            <p:sp>
              <p:nvSpPr>
                <p:cNvPr id="4209" name="Freeform 82"/>
                <p:cNvSpPr>
                  <a:spLocks/>
                </p:cNvSpPr>
                <p:nvPr/>
              </p:nvSpPr>
              <p:spPr bwMode="auto">
                <a:xfrm flipH="1" flipV="1">
                  <a:off x="1488" y="2016"/>
                  <a:ext cx="2208" cy="266"/>
                </a:xfrm>
                <a:custGeom>
                  <a:avLst/>
                  <a:gdLst>
                    <a:gd name="T0" fmla="*/ 0 w 6624"/>
                    <a:gd name="T1" fmla="*/ 0 h 1541"/>
                    <a:gd name="T2" fmla="*/ 0 w 6624"/>
                    <a:gd name="T3" fmla="*/ 0 h 1541"/>
                    <a:gd name="T4" fmla="*/ 0 w 6624"/>
                    <a:gd name="T5" fmla="*/ 0 h 1541"/>
                    <a:gd name="T6" fmla="*/ 1 w 6624"/>
                    <a:gd name="T7" fmla="*/ 0 h 1541"/>
                    <a:gd name="T8" fmla="*/ 1 w 6624"/>
                    <a:gd name="T9" fmla="*/ 0 h 1541"/>
                    <a:gd name="T10" fmla="*/ 1 w 6624"/>
                    <a:gd name="T11" fmla="*/ 0 h 1541"/>
                    <a:gd name="T12" fmla="*/ 2 w 6624"/>
                    <a:gd name="T13" fmla="*/ 0 h 1541"/>
                    <a:gd name="T14" fmla="*/ 2 w 6624"/>
                    <a:gd name="T15" fmla="*/ 0 h 1541"/>
                    <a:gd name="T16" fmla="*/ 2 w 6624"/>
                    <a:gd name="T17" fmla="*/ 0 h 1541"/>
                    <a:gd name="T18" fmla="*/ 2 w 6624"/>
                    <a:gd name="T19" fmla="*/ 0 h 1541"/>
                    <a:gd name="T20" fmla="*/ 3 w 6624"/>
                    <a:gd name="T21" fmla="*/ 0 h 1541"/>
                    <a:gd name="T22" fmla="*/ 3 w 6624"/>
                    <a:gd name="T23" fmla="*/ 0 h 1541"/>
                    <a:gd name="T24" fmla="*/ 3 w 6624"/>
                    <a:gd name="T25" fmla="*/ 0 h 1541"/>
                    <a:gd name="T26" fmla="*/ 3 w 6624"/>
                    <a:gd name="T27" fmla="*/ 0 h 1541"/>
                    <a:gd name="T28" fmla="*/ 3 w 6624"/>
                    <a:gd name="T29" fmla="*/ 0 h 1541"/>
                    <a:gd name="T30" fmla="*/ 0 w 6624"/>
                    <a:gd name="T31" fmla="*/ 0 h 1541"/>
                    <a:gd name="T32" fmla="*/ 0 w 6624"/>
                    <a:gd name="T33" fmla="*/ 0 h 154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624"/>
                    <a:gd name="T52" fmla="*/ 0 h 1541"/>
                    <a:gd name="T53" fmla="*/ 6624 w 6624"/>
                    <a:gd name="T54" fmla="*/ 1541 h 154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624" h="1541">
                      <a:moveTo>
                        <a:pt x="0" y="0"/>
                      </a:moveTo>
                      <a:lnTo>
                        <a:pt x="551" y="18"/>
                      </a:lnTo>
                      <a:lnTo>
                        <a:pt x="1004" y="35"/>
                      </a:lnTo>
                      <a:lnTo>
                        <a:pt x="1671" y="52"/>
                      </a:lnTo>
                      <a:lnTo>
                        <a:pt x="2124" y="69"/>
                      </a:lnTo>
                      <a:lnTo>
                        <a:pt x="2676" y="85"/>
                      </a:lnTo>
                      <a:lnTo>
                        <a:pt x="3396" y="152"/>
                      </a:lnTo>
                      <a:lnTo>
                        <a:pt x="3915" y="169"/>
                      </a:lnTo>
                      <a:lnTo>
                        <a:pt x="4533" y="202"/>
                      </a:lnTo>
                      <a:lnTo>
                        <a:pt x="5036" y="202"/>
                      </a:lnTo>
                      <a:lnTo>
                        <a:pt x="5554" y="202"/>
                      </a:lnTo>
                      <a:lnTo>
                        <a:pt x="5988" y="185"/>
                      </a:lnTo>
                      <a:lnTo>
                        <a:pt x="6441" y="169"/>
                      </a:lnTo>
                      <a:lnTo>
                        <a:pt x="6624" y="169"/>
                      </a:lnTo>
                      <a:lnTo>
                        <a:pt x="6624" y="1541"/>
                      </a:lnTo>
                      <a:lnTo>
                        <a:pt x="0" y="154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040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0" name="Rectangle 83"/>
                <p:cNvSpPr>
                  <a:spLocks noChangeArrowheads="1"/>
                </p:cNvSpPr>
                <p:nvPr/>
              </p:nvSpPr>
              <p:spPr bwMode="auto">
                <a:xfrm>
                  <a:off x="1488" y="1968"/>
                  <a:ext cx="2208" cy="288"/>
                </a:xfrm>
                <a:prstGeom prst="rect">
                  <a:avLst/>
                </a:prstGeom>
                <a:solidFill>
                  <a:srgbClr val="8080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1" name="Freeform 84"/>
                <p:cNvSpPr>
                  <a:spLocks/>
                </p:cNvSpPr>
                <p:nvPr/>
              </p:nvSpPr>
              <p:spPr bwMode="auto">
                <a:xfrm>
                  <a:off x="1488" y="1968"/>
                  <a:ext cx="2208" cy="266"/>
                </a:xfrm>
                <a:custGeom>
                  <a:avLst/>
                  <a:gdLst>
                    <a:gd name="T0" fmla="*/ 0 w 6624"/>
                    <a:gd name="T1" fmla="*/ 0 h 1541"/>
                    <a:gd name="T2" fmla="*/ 0 w 6624"/>
                    <a:gd name="T3" fmla="*/ 0 h 1541"/>
                    <a:gd name="T4" fmla="*/ 0 w 6624"/>
                    <a:gd name="T5" fmla="*/ 0 h 1541"/>
                    <a:gd name="T6" fmla="*/ 1 w 6624"/>
                    <a:gd name="T7" fmla="*/ 0 h 1541"/>
                    <a:gd name="T8" fmla="*/ 1 w 6624"/>
                    <a:gd name="T9" fmla="*/ 0 h 1541"/>
                    <a:gd name="T10" fmla="*/ 1 w 6624"/>
                    <a:gd name="T11" fmla="*/ 0 h 1541"/>
                    <a:gd name="T12" fmla="*/ 2 w 6624"/>
                    <a:gd name="T13" fmla="*/ 0 h 1541"/>
                    <a:gd name="T14" fmla="*/ 2 w 6624"/>
                    <a:gd name="T15" fmla="*/ 0 h 1541"/>
                    <a:gd name="T16" fmla="*/ 2 w 6624"/>
                    <a:gd name="T17" fmla="*/ 0 h 1541"/>
                    <a:gd name="T18" fmla="*/ 2 w 6624"/>
                    <a:gd name="T19" fmla="*/ 0 h 1541"/>
                    <a:gd name="T20" fmla="*/ 3 w 6624"/>
                    <a:gd name="T21" fmla="*/ 0 h 1541"/>
                    <a:gd name="T22" fmla="*/ 3 w 6624"/>
                    <a:gd name="T23" fmla="*/ 0 h 1541"/>
                    <a:gd name="T24" fmla="*/ 3 w 6624"/>
                    <a:gd name="T25" fmla="*/ 0 h 1541"/>
                    <a:gd name="T26" fmla="*/ 3 w 6624"/>
                    <a:gd name="T27" fmla="*/ 0 h 1541"/>
                    <a:gd name="T28" fmla="*/ 3 w 6624"/>
                    <a:gd name="T29" fmla="*/ 0 h 1541"/>
                    <a:gd name="T30" fmla="*/ 0 w 6624"/>
                    <a:gd name="T31" fmla="*/ 0 h 1541"/>
                    <a:gd name="T32" fmla="*/ 0 w 6624"/>
                    <a:gd name="T33" fmla="*/ 0 h 154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624"/>
                    <a:gd name="T52" fmla="*/ 0 h 1541"/>
                    <a:gd name="T53" fmla="*/ 6624 w 6624"/>
                    <a:gd name="T54" fmla="*/ 1541 h 154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624" h="1541">
                      <a:moveTo>
                        <a:pt x="0" y="0"/>
                      </a:moveTo>
                      <a:lnTo>
                        <a:pt x="551" y="18"/>
                      </a:lnTo>
                      <a:lnTo>
                        <a:pt x="1004" y="35"/>
                      </a:lnTo>
                      <a:lnTo>
                        <a:pt x="1671" y="52"/>
                      </a:lnTo>
                      <a:lnTo>
                        <a:pt x="2124" y="69"/>
                      </a:lnTo>
                      <a:lnTo>
                        <a:pt x="2676" y="85"/>
                      </a:lnTo>
                      <a:lnTo>
                        <a:pt x="3396" y="152"/>
                      </a:lnTo>
                      <a:lnTo>
                        <a:pt x="3915" y="169"/>
                      </a:lnTo>
                      <a:lnTo>
                        <a:pt x="4533" y="202"/>
                      </a:lnTo>
                      <a:lnTo>
                        <a:pt x="5036" y="202"/>
                      </a:lnTo>
                      <a:lnTo>
                        <a:pt x="5554" y="202"/>
                      </a:lnTo>
                      <a:lnTo>
                        <a:pt x="5988" y="185"/>
                      </a:lnTo>
                      <a:lnTo>
                        <a:pt x="6441" y="169"/>
                      </a:lnTo>
                      <a:lnTo>
                        <a:pt x="6624" y="169"/>
                      </a:lnTo>
                      <a:lnTo>
                        <a:pt x="6624" y="1541"/>
                      </a:lnTo>
                      <a:lnTo>
                        <a:pt x="0" y="154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040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12" name="Freeform 85"/>
                <p:cNvSpPr>
                  <a:spLocks/>
                </p:cNvSpPr>
                <p:nvPr/>
              </p:nvSpPr>
              <p:spPr bwMode="auto">
                <a:xfrm>
                  <a:off x="1488" y="2030"/>
                  <a:ext cx="2208" cy="130"/>
                </a:xfrm>
                <a:custGeom>
                  <a:avLst/>
                  <a:gdLst>
                    <a:gd name="T0" fmla="*/ 0 w 6624"/>
                    <a:gd name="T1" fmla="*/ 0 h 1422"/>
                    <a:gd name="T2" fmla="*/ 0 w 6624"/>
                    <a:gd name="T3" fmla="*/ 0 h 1422"/>
                    <a:gd name="T4" fmla="*/ 0 w 6624"/>
                    <a:gd name="T5" fmla="*/ 0 h 1422"/>
                    <a:gd name="T6" fmla="*/ 1 w 6624"/>
                    <a:gd name="T7" fmla="*/ 0 h 1422"/>
                    <a:gd name="T8" fmla="*/ 1 w 6624"/>
                    <a:gd name="T9" fmla="*/ 0 h 1422"/>
                    <a:gd name="T10" fmla="*/ 1 w 6624"/>
                    <a:gd name="T11" fmla="*/ 0 h 1422"/>
                    <a:gd name="T12" fmla="*/ 2 w 6624"/>
                    <a:gd name="T13" fmla="*/ 0 h 1422"/>
                    <a:gd name="T14" fmla="*/ 2 w 6624"/>
                    <a:gd name="T15" fmla="*/ 0 h 1422"/>
                    <a:gd name="T16" fmla="*/ 2 w 6624"/>
                    <a:gd name="T17" fmla="*/ 0 h 1422"/>
                    <a:gd name="T18" fmla="*/ 2 w 6624"/>
                    <a:gd name="T19" fmla="*/ 0 h 1422"/>
                    <a:gd name="T20" fmla="*/ 3 w 6624"/>
                    <a:gd name="T21" fmla="*/ 0 h 1422"/>
                    <a:gd name="T22" fmla="*/ 3 w 6624"/>
                    <a:gd name="T23" fmla="*/ 0 h 1422"/>
                    <a:gd name="T24" fmla="*/ 3 w 6624"/>
                    <a:gd name="T25" fmla="*/ 0 h 1422"/>
                    <a:gd name="T26" fmla="*/ 3 w 6624"/>
                    <a:gd name="T27" fmla="*/ 0 h 1422"/>
                    <a:gd name="T28" fmla="*/ 3 w 6624"/>
                    <a:gd name="T29" fmla="*/ 0 h 1422"/>
                    <a:gd name="T30" fmla="*/ 0 w 6624"/>
                    <a:gd name="T31" fmla="*/ 0 h 1422"/>
                    <a:gd name="T32" fmla="*/ 0 w 6624"/>
                    <a:gd name="T33" fmla="*/ 0 h 142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624"/>
                    <a:gd name="T52" fmla="*/ 0 h 1422"/>
                    <a:gd name="T53" fmla="*/ 6624 w 6624"/>
                    <a:gd name="T54" fmla="*/ 1422 h 1422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624" h="1422">
                      <a:moveTo>
                        <a:pt x="0" y="0"/>
                      </a:moveTo>
                      <a:lnTo>
                        <a:pt x="551" y="15"/>
                      </a:lnTo>
                      <a:lnTo>
                        <a:pt x="1004" y="30"/>
                      </a:lnTo>
                      <a:lnTo>
                        <a:pt x="1671" y="46"/>
                      </a:lnTo>
                      <a:lnTo>
                        <a:pt x="2124" y="62"/>
                      </a:lnTo>
                      <a:lnTo>
                        <a:pt x="2676" y="78"/>
                      </a:lnTo>
                      <a:lnTo>
                        <a:pt x="3396" y="139"/>
                      </a:lnTo>
                      <a:lnTo>
                        <a:pt x="3915" y="155"/>
                      </a:lnTo>
                      <a:lnTo>
                        <a:pt x="4533" y="186"/>
                      </a:lnTo>
                      <a:lnTo>
                        <a:pt x="5036" y="186"/>
                      </a:lnTo>
                      <a:lnTo>
                        <a:pt x="5554" y="186"/>
                      </a:lnTo>
                      <a:lnTo>
                        <a:pt x="5988" y="171"/>
                      </a:lnTo>
                      <a:lnTo>
                        <a:pt x="6441" y="155"/>
                      </a:lnTo>
                      <a:lnTo>
                        <a:pt x="6624" y="155"/>
                      </a:lnTo>
                      <a:lnTo>
                        <a:pt x="6624" y="1422"/>
                      </a:lnTo>
                      <a:lnTo>
                        <a:pt x="0" y="142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aphicFrame>
            <p:nvGraphicFramePr>
              <p:cNvPr id="4098" name="Object 86"/>
              <p:cNvGraphicFramePr>
                <a:graphicFrameLocks noChangeAspect="1"/>
              </p:cNvGraphicFramePr>
              <p:nvPr/>
            </p:nvGraphicFramePr>
            <p:xfrm>
              <a:off x="1488" y="1296"/>
              <a:ext cx="647" cy="8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0" name="Clip" r:id="rId5" imgW="1711080" imgH="2286000" progId="">
                      <p:embed/>
                    </p:oleObj>
                  </mc:Choice>
                  <mc:Fallback>
                    <p:oleObj name="Clip" r:id="rId5" imgW="1711080" imgH="2286000" progId="">
                      <p:embed/>
                      <p:pic>
                        <p:nvPicPr>
                          <p:cNvPr id="0" name="Object 8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88" y="1296"/>
                            <a:ext cx="647" cy="86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099" name="Object 87"/>
              <p:cNvGraphicFramePr>
                <a:graphicFrameLocks noChangeAspect="1"/>
              </p:cNvGraphicFramePr>
              <p:nvPr/>
            </p:nvGraphicFramePr>
            <p:xfrm>
              <a:off x="1920" y="1248"/>
              <a:ext cx="647" cy="8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1" name="Clip" r:id="rId7" imgW="1711080" imgH="2286000" progId="">
                      <p:embed/>
                    </p:oleObj>
                  </mc:Choice>
                  <mc:Fallback>
                    <p:oleObj name="Clip" r:id="rId7" imgW="1711080" imgH="2286000" progId="">
                      <p:embed/>
                      <p:pic>
                        <p:nvPicPr>
                          <p:cNvPr id="0" name="Object 8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20" y="1248"/>
                            <a:ext cx="647" cy="86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3" name="Group 88"/>
              <p:cNvGrpSpPr>
                <a:grpSpLocks/>
              </p:cNvGrpSpPr>
              <p:nvPr/>
            </p:nvGrpSpPr>
            <p:grpSpPr bwMode="auto">
              <a:xfrm>
                <a:off x="2448" y="1248"/>
                <a:ext cx="311" cy="800"/>
                <a:chOff x="1248" y="2640"/>
                <a:chExt cx="311" cy="800"/>
              </a:xfrm>
            </p:grpSpPr>
            <p:sp>
              <p:nvSpPr>
                <p:cNvPr id="4196" name="Freeform 89"/>
                <p:cNvSpPr>
                  <a:spLocks/>
                </p:cNvSpPr>
                <p:nvPr/>
              </p:nvSpPr>
              <p:spPr bwMode="auto">
                <a:xfrm>
                  <a:off x="1248" y="2640"/>
                  <a:ext cx="311" cy="800"/>
                </a:xfrm>
                <a:custGeom>
                  <a:avLst/>
                  <a:gdLst>
                    <a:gd name="T0" fmla="*/ 0 w 932"/>
                    <a:gd name="T1" fmla="*/ 0 h 2400"/>
                    <a:gd name="T2" fmla="*/ 0 w 932"/>
                    <a:gd name="T3" fmla="*/ 0 h 2400"/>
                    <a:gd name="T4" fmla="*/ 0 w 932"/>
                    <a:gd name="T5" fmla="*/ 0 h 2400"/>
                    <a:gd name="T6" fmla="*/ 0 w 932"/>
                    <a:gd name="T7" fmla="*/ 0 h 2400"/>
                    <a:gd name="T8" fmla="*/ 0 w 932"/>
                    <a:gd name="T9" fmla="*/ 0 h 2400"/>
                    <a:gd name="T10" fmla="*/ 0 w 932"/>
                    <a:gd name="T11" fmla="*/ 0 h 2400"/>
                    <a:gd name="T12" fmla="*/ 0 w 932"/>
                    <a:gd name="T13" fmla="*/ 0 h 2400"/>
                    <a:gd name="T14" fmla="*/ 0 w 932"/>
                    <a:gd name="T15" fmla="*/ 0 h 2400"/>
                    <a:gd name="T16" fmla="*/ 0 w 932"/>
                    <a:gd name="T17" fmla="*/ 0 h 2400"/>
                    <a:gd name="T18" fmla="*/ 0 w 932"/>
                    <a:gd name="T19" fmla="*/ 0 h 2400"/>
                    <a:gd name="T20" fmla="*/ 0 w 932"/>
                    <a:gd name="T21" fmla="*/ 0 h 2400"/>
                    <a:gd name="T22" fmla="*/ 0 w 932"/>
                    <a:gd name="T23" fmla="*/ 0 h 2400"/>
                    <a:gd name="T24" fmla="*/ 0 w 932"/>
                    <a:gd name="T25" fmla="*/ 0 h 2400"/>
                    <a:gd name="T26" fmla="*/ 0 w 932"/>
                    <a:gd name="T27" fmla="*/ 0 h 2400"/>
                    <a:gd name="T28" fmla="*/ 0 w 932"/>
                    <a:gd name="T29" fmla="*/ 0 h 2400"/>
                    <a:gd name="T30" fmla="*/ 0 w 932"/>
                    <a:gd name="T31" fmla="*/ 0 h 2400"/>
                    <a:gd name="T32" fmla="*/ 0 w 932"/>
                    <a:gd name="T33" fmla="*/ 0 h 2400"/>
                    <a:gd name="T34" fmla="*/ 0 w 932"/>
                    <a:gd name="T35" fmla="*/ 0 h 2400"/>
                    <a:gd name="T36" fmla="*/ 0 w 932"/>
                    <a:gd name="T37" fmla="*/ 0 h 2400"/>
                    <a:gd name="T38" fmla="*/ 0 w 932"/>
                    <a:gd name="T39" fmla="*/ 0 h 2400"/>
                    <a:gd name="T40" fmla="*/ 0 w 932"/>
                    <a:gd name="T41" fmla="*/ 0 h 2400"/>
                    <a:gd name="T42" fmla="*/ 0 w 932"/>
                    <a:gd name="T43" fmla="*/ 0 h 2400"/>
                    <a:gd name="T44" fmla="*/ 0 w 932"/>
                    <a:gd name="T45" fmla="*/ 1 h 2400"/>
                    <a:gd name="T46" fmla="*/ 0 w 932"/>
                    <a:gd name="T47" fmla="*/ 1 h 2400"/>
                    <a:gd name="T48" fmla="*/ 0 w 932"/>
                    <a:gd name="T49" fmla="*/ 1 h 2400"/>
                    <a:gd name="T50" fmla="*/ 0 w 932"/>
                    <a:gd name="T51" fmla="*/ 1 h 2400"/>
                    <a:gd name="T52" fmla="*/ 0 w 932"/>
                    <a:gd name="T53" fmla="*/ 1 h 2400"/>
                    <a:gd name="T54" fmla="*/ 0 w 932"/>
                    <a:gd name="T55" fmla="*/ 1 h 2400"/>
                    <a:gd name="T56" fmla="*/ 0 w 932"/>
                    <a:gd name="T57" fmla="*/ 1 h 2400"/>
                    <a:gd name="T58" fmla="*/ 0 w 932"/>
                    <a:gd name="T59" fmla="*/ 1 h 2400"/>
                    <a:gd name="T60" fmla="*/ 0 w 932"/>
                    <a:gd name="T61" fmla="*/ 1 h 2400"/>
                    <a:gd name="T62" fmla="*/ 0 w 932"/>
                    <a:gd name="T63" fmla="*/ 1 h 2400"/>
                    <a:gd name="T64" fmla="*/ 0 w 932"/>
                    <a:gd name="T65" fmla="*/ 1 h 2400"/>
                    <a:gd name="T66" fmla="*/ 0 w 932"/>
                    <a:gd name="T67" fmla="*/ 1 h 2400"/>
                    <a:gd name="T68" fmla="*/ 0 w 932"/>
                    <a:gd name="T69" fmla="*/ 1 h 2400"/>
                    <a:gd name="T70" fmla="*/ 0 w 932"/>
                    <a:gd name="T71" fmla="*/ 1 h 2400"/>
                    <a:gd name="T72" fmla="*/ 0 w 932"/>
                    <a:gd name="T73" fmla="*/ 1 h 2400"/>
                    <a:gd name="T74" fmla="*/ 0 w 932"/>
                    <a:gd name="T75" fmla="*/ 1 h 2400"/>
                    <a:gd name="T76" fmla="*/ 0 w 932"/>
                    <a:gd name="T77" fmla="*/ 1 h 2400"/>
                    <a:gd name="T78" fmla="*/ 0 w 932"/>
                    <a:gd name="T79" fmla="*/ 1 h 2400"/>
                    <a:gd name="T80" fmla="*/ 0 w 932"/>
                    <a:gd name="T81" fmla="*/ 1 h 2400"/>
                    <a:gd name="T82" fmla="*/ 0 w 932"/>
                    <a:gd name="T83" fmla="*/ 1 h 2400"/>
                    <a:gd name="T84" fmla="*/ 0 w 932"/>
                    <a:gd name="T85" fmla="*/ 1 h 2400"/>
                    <a:gd name="T86" fmla="*/ 0 w 932"/>
                    <a:gd name="T87" fmla="*/ 1 h 2400"/>
                    <a:gd name="T88" fmla="*/ 0 w 932"/>
                    <a:gd name="T89" fmla="*/ 1 h 2400"/>
                    <a:gd name="T90" fmla="*/ 0 w 932"/>
                    <a:gd name="T91" fmla="*/ 1 h 2400"/>
                    <a:gd name="T92" fmla="*/ 0 w 932"/>
                    <a:gd name="T93" fmla="*/ 0 h 2400"/>
                    <a:gd name="T94" fmla="*/ 0 w 932"/>
                    <a:gd name="T95" fmla="*/ 0 h 2400"/>
                    <a:gd name="T96" fmla="*/ 0 w 932"/>
                    <a:gd name="T97" fmla="*/ 0 h 2400"/>
                    <a:gd name="T98" fmla="*/ 0 w 932"/>
                    <a:gd name="T99" fmla="*/ 0 h 2400"/>
                    <a:gd name="T100" fmla="*/ 0 w 932"/>
                    <a:gd name="T101" fmla="*/ 0 h 2400"/>
                    <a:gd name="T102" fmla="*/ 0 w 932"/>
                    <a:gd name="T103" fmla="*/ 0 h 2400"/>
                    <a:gd name="T104" fmla="*/ 0 w 932"/>
                    <a:gd name="T105" fmla="*/ 0 h 2400"/>
                    <a:gd name="T106" fmla="*/ 0 w 932"/>
                    <a:gd name="T107" fmla="*/ 0 h 2400"/>
                    <a:gd name="T108" fmla="*/ 0 w 932"/>
                    <a:gd name="T109" fmla="*/ 0 h 2400"/>
                    <a:gd name="T110" fmla="*/ 0 w 932"/>
                    <a:gd name="T111" fmla="*/ 0 h 2400"/>
                    <a:gd name="T112" fmla="*/ 0 w 932"/>
                    <a:gd name="T113" fmla="*/ 0 h 2400"/>
                    <a:gd name="T114" fmla="*/ 0 w 932"/>
                    <a:gd name="T115" fmla="*/ 0 h 2400"/>
                    <a:gd name="T116" fmla="*/ 0 w 932"/>
                    <a:gd name="T117" fmla="*/ 0 h 2400"/>
                    <a:gd name="T118" fmla="*/ 0 w 932"/>
                    <a:gd name="T119" fmla="*/ 0 h 2400"/>
                    <a:gd name="T120" fmla="*/ 0 w 932"/>
                    <a:gd name="T121" fmla="*/ 0 h 2400"/>
                    <a:gd name="T122" fmla="*/ 0 w 932"/>
                    <a:gd name="T123" fmla="*/ 0 h 2400"/>
                    <a:gd name="T124" fmla="*/ 0 w 932"/>
                    <a:gd name="T125" fmla="*/ 0 h 2400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932"/>
                    <a:gd name="T190" fmla="*/ 0 h 2400"/>
                    <a:gd name="T191" fmla="*/ 932 w 932"/>
                    <a:gd name="T192" fmla="*/ 2400 h 2400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932" h="2400">
                      <a:moveTo>
                        <a:pt x="446" y="175"/>
                      </a:moveTo>
                      <a:lnTo>
                        <a:pt x="486" y="165"/>
                      </a:lnTo>
                      <a:lnTo>
                        <a:pt x="533" y="161"/>
                      </a:lnTo>
                      <a:lnTo>
                        <a:pt x="563" y="161"/>
                      </a:lnTo>
                      <a:lnTo>
                        <a:pt x="599" y="146"/>
                      </a:lnTo>
                      <a:lnTo>
                        <a:pt x="614" y="141"/>
                      </a:lnTo>
                      <a:lnTo>
                        <a:pt x="624" y="133"/>
                      </a:lnTo>
                      <a:lnTo>
                        <a:pt x="638" y="122"/>
                      </a:lnTo>
                      <a:lnTo>
                        <a:pt x="643" y="132"/>
                      </a:lnTo>
                      <a:lnTo>
                        <a:pt x="643" y="150"/>
                      </a:lnTo>
                      <a:lnTo>
                        <a:pt x="669" y="135"/>
                      </a:lnTo>
                      <a:lnTo>
                        <a:pt x="675" y="146"/>
                      </a:lnTo>
                      <a:lnTo>
                        <a:pt x="685" y="161"/>
                      </a:lnTo>
                      <a:lnTo>
                        <a:pt x="695" y="170"/>
                      </a:lnTo>
                      <a:lnTo>
                        <a:pt x="695" y="186"/>
                      </a:lnTo>
                      <a:lnTo>
                        <a:pt x="695" y="191"/>
                      </a:lnTo>
                      <a:lnTo>
                        <a:pt x="695" y="199"/>
                      </a:lnTo>
                      <a:lnTo>
                        <a:pt x="665" y="227"/>
                      </a:lnTo>
                      <a:lnTo>
                        <a:pt x="644" y="243"/>
                      </a:lnTo>
                      <a:lnTo>
                        <a:pt x="619" y="253"/>
                      </a:lnTo>
                      <a:lnTo>
                        <a:pt x="606" y="274"/>
                      </a:lnTo>
                      <a:lnTo>
                        <a:pt x="594" y="306"/>
                      </a:lnTo>
                      <a:lnTo>
                        <a:pt x="613" y="292"/>
                      </a:lnTo>
                      <a:lnTo>
                        <a:pt x="647" y="286"/>
                      </a:lnTo>
                      <a:lnTo>
                        <a:pt x="678" y="264"/>
                      </a:lnTo>
                      <a:lnTo>
                        <a:pt x="700" y="248"/>
                      </a:lnTo>
                      <a:lnTo>
                        <a:pt x="721" y="243"/>
                      </a:lnTo>
                      <a:lnTo>
                        <a:pt x="744" y="241"/>
                      </a:lnTo>
                      <a:lnTo>
                        <a:pt x="750" y="248"/>
                      </a:lnTo>
                      <a:lnTo>
                        <a:pt x="749" y="263"/>
                      </a:lnTo>
                      <a:lnTo>
                        <a:pt x="741" y="294"/>
                      </a:lnTo>
                      <a:lnTo>
                        <a:pt x="700" y="335"/>
                      </a:lnTo>
                      <a:lnTo>
                        <a:pt x="675" y="354"/>
                      </a:lnTo>
                      <a:lnTo>
                        <a:pt x="660" y="349"/>
                      </a:lnTo>
                      <a:lnTo>
                        <a:pt x="658" y="363"/>
                      </a:lnTo>
                      <a:lnTo>
                        <a:pt x="634" y="389"/>
                      </a:lnTo>
                      <a:lnTo>
                        <a:pt x="639" y="408"/>
                      </a:lnTo>
                      <a:lnTo>
                        <a:pt x="655" y="408"/>
                      </a:lnTo>
                      <a:lnTo>
                        <a:pt x="665" y="398"/>
                      </a:lnTo>
                      <a:lnTo>
                        <a:pt x="667" y="391"/>
                      </a:lnTo>
                      <a:lnTo>
                        <a:pt x="680" y="371"/>
                      </a:lnTo>
                      <a:lnTo>
                        <a:pt x="700" y="349"/>
                      </a:lnTo>
                      <a:lnTo>
                        <a:pt x="725" y="347"/>
                      </a:lnTo>
                      <a:lnTo>
                        <a:pt x="716" y="379"/>
                      </a:lnTo>
                      <a:lnTo>
                        <a:pt x="711" y="394"/>
                      </a:lnTo>
                      <a:lnTo>
                        <a:pt x="705" y="413"/>
                      </a:lnTo>
                      <a:lnTo>
                        <a:pt x="719" y="433"/>
                      </a:lnTo>
                      <a:lnTo>
                        <a:pt x="736" y="447"/>
                      </a:lnTo>
                      <a:lnTo>
                        <a:pt x="746" y="437"/>
                      </a:lnTo>
                      <a:lnTo>
                        <a:pt x="756" y="437"/>
                      </a:lnTo>
                      <a:lnTo>
                        <a:pt x="777" y="442"/>
                      </a:lnTo>
                      <a:lnTo>
                        <a:pt x="782" y="460"/>
                      </a:lnTo>
                      <a:lnTo>
                        <a:pt x="797" y="461"/>
                      </a:lnTo>
                      <a:lnTo>
                        <a:pt x="782" y="520"/>
                      </a:lnTo>
                      <a:lnTo>
                        <a:pt x="777" y="539"/>
                      </a:lnTo>
                      <a:lnTo>
                        <a:pt x="766" y="551"/>
                      </a:lnTo>
                      <a:lnTo>
                        <a:pt x="782" y="551"/>
                      </a:lnTo>
                      <a:lnTo>
                        <a:pt x="817" y="516"/>
                      </a:lnTo>
                      <a:lnTo>
                        <a:pt x="838" y="503"/>
                      </a:lnTo>
                      <a:lnTo>
                        <a:pt x="853" y="507"/>
                      </a:lnTo>
                      <a:lnTo>
                        <a:pt x="861" y="518"/>
                      </a:lnTo>
                      <a:lnTo>
                        <a:pt x="861" y="534"/>
                      </a:lnTo>
                      <a:lnTo>
                        <a:pt x="861" y="550"/>
                      </a:lnTo>
                      <a:lnTo>
                        <a:pt x="878" y="539"/>
                      </a:lnTo>
                      <a:lnTo>
                        <a:pt x="889" y="534"/>
                      </a:lnTo>
                      <a:lnTo>
                        <a:pt x="891" y="549"/>
                      </a:lnTo>
                      <a:lnTo>
                        <a:pt x="896" y="560"/>
                      </a:lnTo>
                      <a:lnTo>
                        <a:pt x="886" y="578"/>
                      </a:lnTo>
                      <a:lnTo>
                        <a:pt x="868" y="606"/>
                      </a:lnTo>
                      <a:lnTo>
                        <a:pt x="848" y="621"/>
                      </a:lnTo>
                      <a:lnTo>
                        <a:pt x="833" y="631"/>
                      </a:lnTo>
                      <a:lnTo>
                        <a:pt x="822" y="626"/>
                      </a:lnTo>
                      <a:lnTo>
                        <a:pt x="801" y="629"/>
                      </a:lnTo>
                      <a:lnTo>
                        <a:pt x="786" y="668"/>
                      </a:lnTo>
                      <a:lnTo>
                        <a:pt x="792" y="680"/>
                      </a:lnTo>
                      <a:lnTo>
                        <a:pt x="802" y="675"/>
                      </a:lnTo>
                      <a:lnTo>
                        <a:pt x="822" y="670"/>
                      </a:lnTo>
                      <a:lnTo>
                        <a:pt x="827" y="675"/>
                      </a:lnTo>
                      <a:lnTo>
                        <a:pt x="833" y="694"/>
                      </a:lnTo>
                      <a:lnTo>
                        <a:pt x="826" y="706"/>
                      </a:lnTo>
                      <a:lnTo>
                        <a:pt x="811" y="719"/>
                      </a:lnTo>
                      <a:lnTo>
                        <a:pt x="787" y="733"/>
                      </a:lnTo>
                      <a:lnTo>
                        <a:pt x="756" y="759"/>
                      </a:lnTo>
                      <a:lnTo>
                        <a:pt x="730" y="784"/>
                      </a:lnTo>
                      <a:lnTo>
                        <a:pt x="730" y="823"/>
                      </a:lnTo>
                      <a:lnTo>
                        <a:pt x="739" y="858"/>
                      </a:lnTo>
                      <a:lnTo>
                        <a:pt x="745" y="872"/>
                      </a:lnTo>
                      <a:lnTo>
                        <a:pt x="761" y="854"/>
                      </a:lnTo>
                      <a:lnTo>
                        <a:pt x="782" y="837"/>
                      </a:lnTo>
                      <a:lnTo>
                        <a:pt x="797" y="835"/>
                      </a:lnTo>
                      <a:lnTo>
                        <a:pt x="838" y="820"/>
                      </a:lnTo>
                      <a:lnTo>
                        <a:pt x="855" y="825"/>
                      </a:lnTo>
                      <a:lnTo>
                        <a:pt x="866" y="831"/>
                      </a:lnTo>
                      <a:lnTo>
                        <a:pt x="891" y="830"/>
                      </a:lnTo>
                      <a:lnTo>
                        <a:pt x="894" y="844"/>
                      </a:lnTo>
                      <a:lnTo>
                        <a:pt x="894" y="859"/>
                      </a:lnTo>
                      <a:lnTo>
                        <a:pt x="872" y="878"/>
                      </a:lnTo>
                      <a:lnTo>
                        <a:pt x="850" y="907"/>
                      </a:lnTo>
                      <a:lnTo>
                        <a:pt x="822" y="907"/>
                      </a:lnTo>
                      <a:lnTo>
                        <a:pt x="797" y="897"/>
                      </a:lnTo>
                      <a:lnTo>
                        <a:pt x="756" y="917"/>
                      </a:lnTo>
                      <a:lnTo>
                        <a:pt x="746" y="921"/>
                      </a:lnTo>
                      <a:lnTo>
                        <a:pt x="741" y="936"/>
                      </a:lnTo>
                      <a:lnTo>
                        <a:pt x="777" y="945"/>
                      </a:lnTo>
                      <a:lnTo>
                        <a:pt x="801" y="939"/>
                      </a:lnTo>
                      <a:lnTo>
                        <a:pt x="827" y="926"/>
                      </a:lnTo>
                      <a:lnTo>
                        <a:pt x="853" y="925"/>
                      </a:lnTo>
                      <a:lnTo>
                        <a:pt x="863" y="917"/>
                      </a:lnTo>
                      <a:lnTo>
                        <a:pt x="883" y="897"/>
                      </a:lnTo>
                      <a:lnTo>
                        <a:pt x="899" y="897"/>
                      </a:lnTo>
                      <a:lnTo>
                        <a:pt x="927" y="894"/>
                      </a:lnTo>
                      <a:lnTo>
                        <a:pt x="922" y="915"/>
                      </a:lnTo>
                      <a:lnTo>
                        <a:pt x="932" y="921"/>
                      </a:lnTo>
                      <a:lnTo>
                        <a:pt x="892" y="961"/>
                      </a:lnTo>
                      <a:lnTo>
                        <a:pt x="831" y="986"/>
                      </a:lnTo>
                      <a:lnTo>
                        <a:pt x="816" y="985"/>
                      </a:lnTo>
                      <a:lnTo>
                        <a:pt x="822" y="968"/>
                      </a:lnTo>
                      <a:lnTo>
                        <a:pt x="810" y="968"/>
                      </a:lnTo>
                      <a:lnTo>
                        <a:pt x="797" y="980"/>
                      </a:lnTo>
                      <a:lnTo>
                        <a:pt x="782" y="995"/>
                      </a:lnTo>
                      <a:lnTo>
                        <a:pt x="766" y="1019"/>
                      </a:lnTo>
                      <a:lnTo>
                        <a:pt x="751" y="1028"/>
                      </a:lnTo>
                      <a:lnTo>
                        <a:pt x="728" y="1030"/>
                      </a:lnTo>
                      <a:lnTo>
                        <a:pt x="719" y="1022"/>
                      </a:lnTo>
                      <a:lnTo>
                        <a:pt x="695" y="1028"/>
                      </a:lnTo>
                      <a:lnTo>
                        <a:pt x="672" y="1039"/>
                      </a:lnTo>
                      <a:lnTo>
                        <a:pt x="664" y="1041"/>
                      </a:lnTo>
                      <a:lnTo>
                        <a:pt x="655" y="1057"/>
                      </a:lnTo>
                      <a:lnTo>
                        <a:pt x="634" y="1052"/>
                      </a:lnTo>
                      <a:lnTo>
                        <a:pt x="634" y="1034"/>
                      </a:lnTo>
                      <a:lnTo>
                        <a:pt x="622" y="1034"/>
                      </a:lnTo>
                      <a:lnTo>
                        <a:pt x="589" y="1043"/>
                      </a:lnTo>
                      <a:lnTo>
                        <a:pt x="538" y="1050"/>
                      </a:lnTo>
                      <a:lnTo>
                        <a:pt x="512" y="1043"/>
                      </a:lnTo>
                      <a:lnTo>
                        <a:pt x="482" y="1048"/>
                      </a:lnTo>
                      <a:lnTo>
                        <a:pt x="467" y="1062"/>
                      </a:lnTo>
                      <a:lnTo>
                        <a:pt x="467" y="1076"/>
                      </a:lnTo>
                      <a:lnTo>
                        <a:pt x="533" y="1116"/>
                      </a:lnTo>
                      <a:lnTo>
                        <a:pt x="550" y="1097"/>
                      </a:lnTo>
                      <a:lnTo>
                        <a:pt x="563" y="1126"/>
                      </a:lnTo>
                      <a:lnTo>
                        <a:pt x="582" y="1127"/>
                      </a:lnTo>
                      <a:lnTo>
                        <a:pt x="611" y="1116"/>
                      </a:lnTo>
                      <a:lnTo>
                        <a:pt x="627" y="1116"/>
                      </a:lnTo>
                      <a:lnTo>
                        <a:pt x="639" y="1126"/>
                      </a:lnTo>
                      <a:lnTo>
                        <a:pt x="665" y="1110"/>
                      </a:lnTo>
                      <a:lnTo>
                        <a:pt x="680" y="1112"/>
                      </a:lnTo>
                      <a:lnTo>
                        <a:pt x="665" y="1164"/>
                      </a:lnTo>
                      <a:lnTo>
                        <a:pt x="657" y="1158"/>
                      </a:lnTo>
                      <a:lnTo>
                        <a:pt x="662" y="1141"/>
                      </a:lnTo>
                      <a:lnTo>
                        <a:pt x="647" y="1146"/>
                      </a:lnTo>
                      <a:lnTo>
                        <a:pt x="627" y="1158"/>
                      </a:lnTo>
                      <a:lnTo>
                        <a:pt x="604" y="1159"/>
                      </a:lnTo>
                      <a:lnTo>
                        <a:pt x="591" y="1169"/>
                      </a:lnTo>
                      <a:lnTo>
                        <a:pt x="568" y="1174"/>
                      </a:lnTo>
                      <a:lnTo>
                        <a:pt x="548" y="1183"/>
                      </a:lnTo>
                      <a:lnTo>
                        <a:pt x="578" y="1222"/>
                      </a:lnTo>
                      <a:lnTo>
                        <a:pt x="592" y="1245"/>
                      </a:lnTo>
                      <a:lnTo>
                        <a:pt x="599" y="1271"/>
                      </a:lnTo>
                      <a:lnTo>
                        <a:pt x="613" y="1259"/>
                      </a:lnTo>
                      <a:lnTo>
                        <a:pt x="638" y="1277"/>
                      </a:lnTo>
                      <a:lnTo>
                        <a:pt x="652" y="1287"/>
                      </a:lnTo>
                      <a:lnTo>
                        <a:pt x="660" y="1309"/>
                      </a:lnTo>
                      <a:lnTo>
                        <a:pt x="670" y="1309"/>
                      </a:lnTo>
                      <a:lnTo>
                        <a:pt x="680" y="1318"/>
                      </a:lnTo>
                      <a:lnTo>
                        <a:pt x="693" y="1309"/>
                      </a:lnTo>
                      <a:lnTo>
                        <a:pt x="703" y="1313"/>
                      </a:lnTo>
                      <a:lnTo>
                        <a:pt x="685" y="1320"/>
                      </a:lnTo>
                      <a:lnTo>
                        <a:pt x="670" y="1326"/>
                      </a:lnTo>
                      <a:lnTo>
                        <a:pt x="658" y="1325"/>
                      </a:lnTo>
                      <a:lnTo>
                        <a:pt x="652" y="1335"/>
                      </a:lnTo>
                      <a:lnTo>
                        <a:pt x="644" y="1335"/>
                      </a:lnTo>
                      <a:lnTo>
                        <a:pt x="639" y="1309"/>
                      </a:lnTo>
                      <a:lnTo>
                        <a:pt x="609" y="1309"/>
                      </a:lnTo>
                      <a:lnTo>
                        <a:pt x="603" y="1324"/>
                      </a:lnTo>
                      <a:lnTo>
                        <a:pt x="568" y="1314"/>
                      </a:lnTo>
                      <a:lnTo>
                        <a:pt x="550" y="1291"/>
                      </a:lnTo>
                      <a:lnTo>
                        <a:pt x="512" y="1288"/>
                      </a:lnTo>
                      <a:lnTo>
                        <a:pt x="500" y="1273"/>
                      </a:lnTo>
                      <a:lnTo>
                        <a:pt x="482" y="1276"/>
                      </a:lnTo>
                      <a:lnTo>
                        <a:pt x="472" y="1281"/>
                      </a:lnTo>
                      <a:lnTo>
                        <a:pt x="461" y="1267"/>
                      </a:lnTo>
                      <a:lnTo>
                        <a:pt x="450" y="1269"/>
                      </a:lnTo>
                      <a:lnTo>
                        <a:pt x="426" y="1301"/>
                      </a:lnTo>
                      <a:lnTo>
                        <a:pt x="419" y="1377"/>
                      </a:lnTo>
                      <a:lnTo>
                        <a:pt x="399" y="2315"/>
                      </a:lnTo>
                      <a:lnTo>
                        <a:pt x="404" y="2332"/>
                      </a:lnTo>
                      <a:lnTo>
                        <a:pt x="413" y="2347"/>
                      </a:lnTo>
                      <a:lnTo>
                        <a:pt x="455" y="2400"/>
                      </a:lnTo>
                      <a:lnTo>
                        <a:pt x="430" y="2398"/>
                      </a:lnTo>
                      <a:lnTo>
                        <a:pt x="375" y="2356"/>
                      </a:lnTo>
                      <a:lnTo>
                        <a:pt x="360" y="2356"/>
                      </a:lnTo>
                      <a:lnTo>
                        <a:pt x="317" y="2391"/>
                      </a:lnTo>
                      <a:lnTo>
                        <a:pt x="297" y="2386"/>
                      </a:lnTo>
                      <a:lnTo>
                        <a:pt x="332" y="2337"/>
                      </a:lnTo>
                      <a:lnTo>
                        <a:pt x="343" y="2311"/>
                      </a:lnTo>
                      <a:lnTo>
                        <a:pt x="370" y="1391"/>
                      </a:lnTo>
                      <a:lnTo>
                        <a:pt x="339" y="1362"/>
                      </a:lnTo>
                      <a:lnTo>
                        <a:pt x="283" y="1348"/>
                      </a:lnTo>
                      <a:lnTo>
                        <a:pt x="228" y="1334"/>
                      </a:lnTo>
                      <a:lnTo>
                        <a:pt x="217" y="1353"/>
                      </a:lnTo>
                      <a:lnTo>
                        <a:pt x="184" y="1330"/>
                      </a:lnTo>
                      <a:lnTo>
                        <a:pt x="175" y="1329"/>
                      </a:lnTo>
                      <a:lnTo>
                        <a:pt x="156" y="1324"/>
                      </a:lnTo>
                      <a:lnTo>
                        <a:pt x="139" y="1323"/>
                      </a:lnTo>
                      <a:lnTo>
                        <a:pt x="136" y="1314"/>
                      </a:lnTo>
                      <a:lnTo>
                        <a:pt x="130" y="1301"/>
                      </a:lnTo>
                      <a:lnTo>
                        <a:pt x="118" y="1300"/>
                      </a:lnTo>
                      <a:lnTo>
                        <a:pt x="104" y="1288"/>
                      </a:lnTo>
                      <a:lnTo>
                        <a:pt x="95" y="1267"/>
                      </a:lnTo>
                      <a:lnTo>
                        <a:pt x="85" y="1266"/>
                      </a:lnTo>
                      <a:lnTo>
                        <a:pt x="75" y="1260"/>
                      </a:lnTo>
                      <a:lnTo>
                        <a:pt x="79" y="1246"/>
                      </a:lnTo>
                      <a:lnTo>
                        <a:pt x="65" y="1236"/>
                      </a:lnTo>
                      <a:lnTo>
                        <a:pt x="57" y="1230"/>
                      </a:lnTo>
                      <a:lnTo>
                        <a:pt x="55" y="1217"/>
                      </a:lnTo>
                      <a:lnTo>
                        <a:pt x="44" y="1207"/>
                      </a:lnTo>
                      <a:lnTo>
                        <a:pt x="24" y="1198"/>
                      </a:lnTo>
                      <a:lnTo>
                        <a:pt x="17" y="1183"/>
                      </a:lnTo>
                      <a:lnTo>
                        <a:pt x="9" y="1164"/>
                      </a:lnTo>
                      <a:lnTo>
                        <a:pt x="0" y="1147"/>
                      </a:lnTo>
                      <a:lnTo>
                        <a:pt x="14" y="1147"/>
                      </a:lnTo>
                      <a:lnTo>
                        <a:pt x="27" y="1138"/>
                      </a:lnTo>
                      <a:lnTo>
                        <a:pt x="44" y="1140"/>
                      </a:lnTo>
                      <a:lnTo>
                        <a:pt x="70" y="1147"/>
                      </a:lnTo>
                      <a:lnTo>
                        <a:pt x="88" y="1160"/>
                      </a:lnTo>
                      <a:lnTo>
                        <a:pt x="111" y="1171"/>
                      </a:lnTo>
                      <a:lnTo>
                        <a:pt x="125" y="1169"/>
                      </a:lnTo>
                      <a:lnTo>
                        <a:pt x="136" y="1171"/>
                      </a:lnTo>
                      <a:lnTo>
                        <a:pt x="156" y="1183"/>
                      </a:lnTo>
                      <a:lnTo>
                        <a:pt x="179" y="1203"/>
                      </a:lnTo>
                      <a:lnTo>
                        <a:pt x="202" y="1201"/>
                      </a:lnTo>
                      <a:lnTo>
                        <a:pt x="212" y="1189"/>
                      </a:lnTo>
                      <a:lnTo>
                        <a:pt x="222" y="1192"/>
                      </a:lnTo>
                      <a:lnTo>
                        <a:pt x="238" y="1207"/>
                      </a:lnTo>
                      <a:lnTo>
                        <a:pt x="252" y="1224"/>
                      </a:lnTo>
                      <a:lnTo>
                        <a:pt x="278" y="1227"/>
                      </a:lnTo>
                      <a:lnTo>
                        <a:pt x="294" y="1188"/>
                      </a:lnTo>
                      <a:lnTo>
                        <a:pt x="309" y="1168"/>
                      </a:lnTo>
                      <a:lnTo>
                        <a:pt x="317" y="1169"/>
                      </a:lnTo>
                      <a:lnTo>
                        <a:pt x="322" y="1193"/>
                      </a:lnTo>
                      <a:lnTo>
                        <a:pt x="327" y="1207"/>
                      </a:lnTo>
                      <a:lnTo>
                        <a:pt x="334" y="1271"/>
                      </a:lnTo>
                      <a:lnTo>
                        <a:pt x="342" y="1282"/>
                      </a:lnTo>
                      <a:lnTo>
                        <a:pt x="353" y="1296"/>
                      </a:lnTo>
                      <a:lnTo>
                        <a:pt x="365" y="1300"/>
                      </a:lnTo>
                      <a:lnTo>
                        <a:pt x="364" y="1278"/>
                      </a:lnTo>
                      <a:lnTo>
                        <a:pt x="357" y="1267"/>
                      </a:lnTo>
                      <a:lnTo>
                        <a:pt x="364" y="1254"/>
                      </a:lnTo>
                      <a:lnTo>
                        <a:pt x="360" y="1239"/>
                      </a:lnTo>
                      <a:lnTo>
                        <a:pt x="352" y="1217"/>
                      </a:lnTo>
                      <a:lnTo>
                        <a:pt x="355" y="1212"/>
                      </a:lnTo>
                      <a:lnTo>
                        <a:pt x="374" y="1224"/>
                      </a:lnTo>
                      <a:lnTo>
                        <a:pt x="378" y="1206"/>
                      </a:lnTo>
                      <a:lnTo>
                        <a:pt x="380" y="1192"/>
                      </a:lnTo>
                      <a:lnTo>
                        <a:pt x="375" y="1177"/>
                      </a:lnTo>
                      <a:lnTo>
                        <a:pt x="375" y="1154"/>
                      </a:lnTo>
                      <a:lnTo>
                        <a:pt x="355" y="1159"/>
                      </a:lnTo>
                      <a:lnTo>
                        <a:pt x="332" y="1164"/>
                      </a:lnTo>
                      <a:lnTo>
                        <a:pt x="308" y="1144"/>
                      </a:lnTo>
                      <a:lnTo>
                        <a:pt x="297" y="1138"/>
                      </a:lnTo>
                      <a:lnTo>
                        <a:pt x="286" y="1138"/>
                      </a:lnTo>
                      <a:lnTo>
                        <a:pt x="266" y="1147"/>
                      </a:lnTo>
                      <a:lnTo>
                        <a:pt x="253" y="1151"/>
                      </a:lnTo>
                      <a:lnTo>
                        <a:pt x="235" y="1138"/>
                      </a:lnTo>
                      <a:lnTo>
                        <a:pt x="217" y="1135"/>
                      </a:lnTo>
                      <a:lnTo>
                        <a:pt x="206" y="1146"/>
                      </a:lnTo>
                      <a:lnTo>
                        <a:pt x="197" y="1145"/>
                      </a:lnTo>
                      <a:lnTo>
                        <a:pt x="186" y="1133"/>
                      </a:lnTo>
                      <a:lnTo>
                        <a:pt x="170" y="1126"/>
                      </a:lnTo>
                      <a:lnTo>
                        <a:pt x="159" y="1126"/>
                      </a:lnTo>
                      <a:lnTo>
                        <a:pt x="155" y="1138"/>
                      </a:lnTo>
                      <a:lnTo>
                        <a:pt x="146" y="1141"/>
                      </a:lnTo>
                      <a:lnTo>
                        <a:pt x="133" y="1132"/>
                      </a:lnTo>
                      <a:lnTo>
                        <a:pt x="121" y="1121"/>
                      </a:lnTo>
                      <a:lnTo>
                        <a:pt x="100" y="1121"/>
                      </a:lnTo>
                      <a:lnTo>
                        <a:pt x="85" y="1100"/>
                      </a:lnTo>
                      <a:lnTo>
                        <a:pt x="80" y="1058"/>
                      </a:lnTo>
                      <a:lnTo>
                        <a:pt x="90" y="1037"/>
                      </a:lnTo>
                      <a:lnTo>
                        <a:pt x="99" y="1032"/>
                      </a:lnTo>
                      <a:lnTo>
                        <a:pt x="116" y="1033"/>
                      </a:lnTo>
                      <a:lnTo>
                        <a:pt x="136" y="1032"/>
                      </a:lnTo>
                      <a:lnTo>
                        <a:pt x="131" y="1005"/>
                      </a:lnTo>
                      <a:lnTo>
                        <a:pt x="116" y="997"/>
                      </a:lnTo>
                      <a:lnTo>
                        <a:pt x="111" y="981"/>
                      </a:lnTo>
                      <a:lnTo>
                        <a:pt x="95" y="975"/>
                      </a:lnTo>
                      <a:lnTo>
                        <a:pt x="95" y="957"/>
                      </a:lnTo>
                      <a:lnTo>
                        <a:pt x="106" y="931"/>
                      </a:lnTo>
                      <a:lnTo>
                        <a:pt x="113" y="907"/>
                      </a:lnTo>
                      <a:lnTo>
                        <a:pt x="85" y="892"/>
                      </a:lnTo>
                      <a:lnTo>
                        <a:pt x="52" y="883"/>
                      </a:lnTo>
                      <a:lnTo>
                        <a:pt x="53" y="865"/>
                      </a:lnTo>
                      <a:lnTo>
                        <a:pt x="28" y="836"/>
                      </a:lnTo>
                      <a:lnTo>
                        <a:pt x="18" y="820"/>
                      </a:lnTo>
                      <a:lnTo>
                        <a:pt x="14" y="806"/>
                      </a:lnTo>
                      <a:lnTo>
                        <a:pt x="19" y="790"/>
                      </a:lnTo>
                      <a:lnTo>
                        <a:pt x="22" y="770"/>
                      </a:lnTo>
                      <a:lnTo>
                        <a:pt x="37" y="773"/>
                      </a:lnTo>
                      <a:lnTo>
                        <a:pt x="48" y="770"/>
                      </a:lnTo>
                      <a:lnTo>
                        <a:pt x="53" y="755"/>
                      </a:lnTo>
                      <a:lnTo>
                        <a:pt x="58" y="752"/>
                      </a:lnTo>
                      <a:lnTo>
                        <a:pt x="90" y="757"/>
                      </a:lnTo>
                      <a:lnTo>
                        <a:pt x="114" y="747"/>
                      </a:lnTo>
                      <a:lnTo>
                        <a:pt x="126" y="727"/>
                      </a:lnTo>
                      <a:lnTo>
                        <a:pt x="141" y="728"/>
                      </a:lnTo>
                      <a:lnTo>
                        <a:pt x="151" y="723"/>
                      </a:lnTo>
                      <a:lnTo>
                        <a:pt x="151" y="704"/>
                      </a:lnTo>
                      <a:lnTo>
                        <a:pt x="145" y="691"/>
                      </a:lnTo>
                      <a:lnTo>
                        <a:pt x="136" y="689"/>
                      </a:lnTo>
                      <a:lnTo>
                        <a:pt x="106" y="695"/>
                      </a:lnTo>
                      <a:lnTo>
                        <a:pt x="72" y="698"/>
                      </a:lnTo>
                      <a:lnTo>
                        <a:pt x="85" y="668"/>
                      </a:lnTo>
                      <a:lnTo>
                        <a:pt x="75" y="645"/>
                      </a:lnTo>
                      <a:lnTo>
                        <a:pt x="55" y="626"/>
                      </a:lnTo>
                      <a:lnTo>
                        <a:pt x="38" y="614"/>
                      </a:lnTo>
                      <a:lnTo>
                        <a:pt x="24" y="615"/>
                      </a:lnTo>
                      <a:lnTo>
                        <a:pt x="23" y="587"/>
                      </a:lnTo>
                      <a:lnTo>
                        <a:pt x="34" y="587"/>
                      </a:lnTo>
                      <a:lnTo>
                        <a:pt x="53" y="560"/>
                      </a:lnTo>
                      <a:lnTo>
                        <a:pt x="80" y="520"/>
                      </a:lnTo>
                      <a:lnTo>
                        <a:pt x="94" y="501"/>
                      </a:lnTo>
                      <a:lnTo>
                        <a:pt x="113" y="522"/>
                      </a:lnTo>
                      <a:lnTo>
                        <a:pt x="131" y="515"/>
                      </a:lnTo>
                      <a:lnTo>
                        <a:pt x="149" y="501"/>
                      </a:lnTo>
                      <a:lnTo>
                        <a:pt x="161" y="487"/>
                      </a:lnTo>
                      <a:lnTo>
                        <a:pt x="170" y="473"/>
                      </a:lnTo>
                      <a:lnTo>
                        <a:pt x="161" y="456"/>
                      </a:lnTo>
                      <a:lnTo>
                        <a:pt x="156" y="432"/>
                      </a:lnTo>
                      <a:lnTo>
                        <a:pt x="128" y="426"/>
                      </a:lnTo>
                      <a:lnTo>
                        <a:pt x="119" y="418"/>
                      </a:lnTo>
                      <a:lnTo>
                        <a:pt x="116" y="403"/>
                      </a:lnTo>
                      <a:lnTo>
                        <a:pt x="108" y="390"/>
                      </a:lnTo>
                      <a:lnTo>
                        <a:pt x="98" y="394"/>
                      </a:lnTo>
                      <a:lnTo>
                        <a:pt x="80" y="390"/>
                      </a:lnTo>
                      <a:lnTo>
                        <a:pt x="90" y="354"/>
                      </a:lnTo>
                      <a:lnTo>
                        <a:pt x="111" y="346"/>
                      </a:lnTo>
                      <a:lnTo>
                        <a:pt x="126" y="341"/>
                      </a:lnTo>
                      <a:lnTo>
                        <a:pt x="136" y="334"/>
                      </a:lnTo>
                      <a:lnTo>
                        <a:pt x="151" y="277"/>
                      </a:lnTo>
                      <a:lnTo>
                        <a:pt x="151" y="263"/>
                      </a:lnTo>
                      <a:lnTo>
                        <a:pt x="172" y="258"/>
                      </a:lnTo>
                      <a:lnTo>
                        <a:pt x="197" y="257"/>
                      </a:lnTo>
                      <a:lnTo>
                        <a:pt x="207" y="225"/>
                      </a:lnTo>
                      <a:lnTo>
                        <a:pt x="220" y="216"/>
                      </a:lnTo>
                      <a:lnTo>
                        <a:pt x="236" y="203"/>
                      </a:lnTo>
                      <a:lnTo>
                        <a:pt x="258" y="174"/>
                      </a:lnTo>
                      <a:lnTo>
                        <a:pt x="277" y="158"/>
                      </a:lnTo>
                      <a:lnTo>
                        <a:pt x="289" y="156"/>
                      </a:lnTo>
                      <a:lnTo>
                        <a:pt x="299" y="165"/>
                      </a:lnTo>
                      <a:lnTo>
                        <a:pt x="319" y="165"/>
                      </a:lnTo>
                      <a:lnTo>
                        <a:pt x="334" y="161"/>
                      </a:lnTo>
                      <a:lnTo>
                        <a:pt x="342" y="155"/>
                      </a:lnTo>
                      <a:lnTo>
                        <a:pt x="350" y="146"/>
                      </a:lnTo>
                      <a:lnTo>
                        <a:pt x="357" y="145"/>
                      </a:lnTo>
                      <a:lnTo>
                        <a:pt x="350" y="132"/>
                      </a:lnTo>
                      <a:lnTo>
                        <a:pt x="339" y="123"/>
                      </a:lnTo>
                      <a:lnTo>
                        <a:pt x="344" y="112"/>
                      </a:lnTo>
                      <a:lnTo>
                        <a:pt x="348" y="104"/>
                      </a:lnTo>
                      <a:lnTo>
                        <a:pt x="350" y="97"/>
                      </a:lnTo>
                      <a:lnTo>
                        <a:pt x="353" y="90"/>
                      </a:lnTo>
                      <a:lnTo>
                        <a:pt x="369" y="75"/>
                      </a:lnTo>
                      <a:lnTo>
                        <a:pt x="375" y="64"/>
                      </a:lnTo>
                      <a:lnTo>
                        <a:pt x="375" y="37"/>
                      </a:lnTo>
                      <a:lnTo>
                        <a:pt x="374" y="43"/>
                      </a:lnTo>
                      <a:lnTo>
                        <a:pt x="390" y="19"/>
                      </a:lnTo>
                      <a:lnTo>
                        <a:pt x="409" y="0"/>
                      </a:lnTo>
                      <a:lnTo>
                        <a:pt x="419" y="9"/>
                      </a:lnTo>
                      <a:lnTo>
                        <a:pt x="404" y="15"/>
                      </a:lnTo>
                      <a:lnTo>
                        <a:pt x="413" y="22"/>
                      </a:lnTo>
                      <a:lnTo>
                        <a:pt x="423" y="28"/>
                      </a:lnTo>
                      <a:lnTo>
                        <a:pt x="480" y="75"/>
                      </a:lnTo>
                      <a:lnTo>
                        <a:pt x="480" y="84"/>
                      </a:lnTo>
                      <a:lnTo>
                        <a:pt x="470" y="102"/>
                      </a:lnTo>
                      <a:lnTo>
                        <a:pt x="461" y="108"/>
                      </a:lnTo>
                      <a:lnTo>
                        <a:pt x="454" y="108"/>
                      </a:lnTo>
                      <a:lnTo>
                        <a:pt x="446" y="99"/>
                      </a:lnTo>
                      <a:lnTo>
                        <a:pt x="433" y="90"/>
                      </a:lnTo>
                      <a:lnTo>
                        <a:pt x="425" y="97"/>
                      </a:lnTo>
                      <a:lnTo>
                        <a:pt x="428" y="108"/>
                      </a:lnTo>
                      <a:lnTo>
                        <a:pt x="435" y="112"/>
                      </a:lnTo>
                      <a:lnTo>
                        <a:pt x="449" y="117"/>
                      </a:lnTo>
                      <a:lnTo>
                        <a:pt x="445" y="135"/>
                      </a:lnTo>
                      <a:lnTo>
                        <a:pt x="446" y="155"/>
                      </a:lnTo>
                      <a:lnTo>
                        <a:pt x="446" y="175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4" name="Group 90"/>
                <p:cNvGrpSpPr>
                  <a:grpSpLocks/>
                </p:cNvGrpSpPr>
                <p:nvPr/>
              </p:nvGrpSpPr>
              <p:grpSpPr bwMode="auto">
                <a:xfrm>
                  <a:off x="1318" y="2752"/>
                  <a:ext cx="136" cy="335"/>
                  <a:chOff x="1318" y="2752"/>
                  <a:chExt cx="136" cy="335"/>
                </a:xfrm>
              </p:grpSpPr>
              <p:sp>
                <p:nvSpPr>
                  <p:cNvPr id="4198" name="Freeform 91"/>
                  <p:cNvSpPr>
                    <a:spLocks/>
                  </p:cNvSpPr>
                  <p:nvPr/>
                </p:nvSpPr>
                <p:spPr bwMode="auto">
                  <a:xfrm>
                    <a:off x="1336" y="2771"/>
                    <a:ext cx="53" cy="27"/>
                  </a:xfrm>
                  <a:custGeom>
                    <a:avLst/>
                    <a:gdLst>
                      <a:gd name="T0" fmla="*/ 0 w 158"/>
                      <a:gd name="T1" fmla="*/ 0 h 80"/>
                      <a:gd name="T2" fmla="*/ 0 w 158"/>
                      <a:gd name="T3" fmla="*/ 0 h 80"/>
                      <a:gd name="T4" fmla="*/ 0 w 158"/>
                      <a:gd name="T5" fmla="*/ 0 h 80"/>
                      <a:gd name="T6" fmla="*/ 0 w 158"/>
                      <a:gd name="T7" fmla="*/ 0 h 80"/>
                      <a:gd name="T8" fmla="*/ 0 w 158"/>
                      <a:gd name="T9" fmla="*/ 0 h 80"/>
                      <a:gd name="T10" fmla="*/ 0 w 158"/>
                      <a:gd name="T11" fmla="*/ 0 h 80"/>
                      <a:gd name="T12" fmla="*/ 0 w 158"/>
                      <a:gd name="T13" fmla="*/ 0 h 80"/>
                      <a:gd name="T14" fmla="*/ 0 w 158"/>
                      <a:gd name="T15" fmla="*/ 0 h 80"/>
                      <a:gd name="T16" fmla="*/ 0 w 158"/>
                      <a:gd name="T17" fmla="*/ 0 h 80"/>
                      <a:gd name="T18" fmla="*/ 0 w 158"/>
                      <a:gd name="T19" fmla="*/ 0 h 80"/>
                      <a:gd name="T20" fmla="*/ 0 w 158"/>
                      <a:gd name="T21" fmla="*/ 0 h 80"/>
                      <a:gd name="T22" fmla="*/ 0 w 158"/>
                      <a:gd name="T23" fmla="*/ 0 h 80"/>
                      <a:gd name="T24" fmla="*/ 0 w 158"/>
                      <a:gd name="T25" fmla="*/ 0 h 80"/>
                      <a:gd name="T26" fmla="*/ 0 w 158"/>
                      <a:gd name="T27" fmla="*/ 0 h 80"/>
                      <a:gd name="T28" fmla="*/ 0 w 158"/>
                      <a:gd name="T29" fmla="*/ 0 h 80"/>
                      <a:gd name="T30" fmla="*/ 0 w 158"/>
                      <a:gd name="T31" fmla="*/ 0 h 80"/>
                      <a:gd name="T32" fmla="*/ 0 w 158"/>
                      <a:gd name="T33" fmla="*/ 0 h 80"/>
                      <a:gd name="T34" fmla="*/ 0 w 158"/>
                      <a:gd name="T35" fmla="*/ 0 h 80"/>
                      <a:gd name="T36" fmla="*/ 0 w 158"/>
                      <a:gd name="T37" fmla="*/ 0 h 80"/>
                      <a:gd name="T38" fmla="*/ 0 w 158"/>
                      <a:gd name="T39" fmla="*/ 0 h 80"/>
                      <a:gd name="T40" fmla="*/ 0 w 158"/>
                      <a:gd name="T41" fmla="*/ 0 h 80"/>
                      <a:gd name="T42" fmla="*/ 0 w 158"/>
                      <a:gd name="T43" fmla="*/ 0 h 80"/>
                      <a:gd name="T44" fmla="*/ 0 w 158"/>
                      <a:gd name="T45" fmla="*/ 0 h 80"/>
                      <a:gd name="T46" fmla="*/ 0 w 158"/>
                      <a:gd name="T47" fmla="*/ 0 h 80"/>
                      <a:gd name="T48" fmla="*/ 0 w 158"/>
                      <a:gd name="T49" fmla="*/ 0 h 80"/>
                      <a:gd name="T50" fmla="*/ 0 w 158"/>
                      <a:gd name="T51" fmla="*/ 0 h 80"/>
                      <a:gd name="T52" fmla="*/ 0 w 158"/>
                      <a:gd name="T53" fmla="*/ 0 h 80"/>
                      <a:gd name="T54" fmla="*/ 0 w 158"/>
                      <a:gd name="T55" fmla="*/ 0 h 80"/>
                      <a:gd name="T56" fmla="*/ 0 w 158"/>
                      <a:gd name="T57" fmla="*/ 0 h 80"/>
                      <a:gd name="T58" fmla="*/ 0 w 158"/>
                      <a:gd name="T59" fmla="*/ 0 h 80"/>
                      <a:gd name="T60" fmla="*/ 0 w 158"/>
                      <a:gd name="T61" fmla="*/ 0 h 80"/>
                      <a:gd name="T62" fmla="*/ 0 w 158"/>
                      <a:gd name="T63" fmla="*/ 0 h 80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w 158"/>
                      <a:gd name="T97" fmla="*/ 0 h 80"/>
                      <a:gd name="T98" fmla="*/ 158 w 158"/>
                      <a:gd name="T99" fmla="*/ 80 h 80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T96" t="T97" r="T98" b="T99"/>
                    <a:pathLst>
                      <a:path w="158" h="80">
                        <a:moveTo>
                          <a:pt x="157" y="68"/>
                        </a:moveTo>
                        <a:lnTo>
                          <a:pt x="158" y="6"/>
                        </a:lnTo>
                        <a:lnTo>
                          <a:pt x="157" y="0"/>
                        </a:lnTo>
                        <a:lnTo>
                          <a:pt x="153" y="0"/>
                        </a:lnTo>
                        <a:lnTo>
                          <a:pt x="149" y="0"/>
                        </a:lnTo>
                        <a:lnTo>
                          <a:pt x="145" y="0"/>
                        </a:lnTo>
                        <a:lnTo>
                          <a:pt x="134" y="3"/>
                        </a:lnTo>
                        <a:lnTo>
                          <a:pt x="47" y="42"/>
                        </a:lnTo>
                        <a:lnTo>
                          <a:pt x="8" y="45"/>
                        </a:lnTo>
                        <a:lnTo>
                          <a:pt x="0" y="63"/>
                        </a:lnTo>
                        <a:lnTo>
                          <a:pt x="0" y="71"/>
                        </a:lnTo>
                        <a:lnTo>
                          <a:pt x="2" y="76"/>
                        </a:lnTo>
                        <a:lnTo>
                          <a:pt x="8" y="80"/>
                        </a:lnTo>
                        <a:lnTo>
                          <a:pt x="12" y="80"/>
                        </a:lnTo>
                        <a:lnTo>
                          <a:pt x="17" y="80"/>
                        </a:lnTo>
                        <a:lnTo>
                          <a:pt x="17" y="76"/>
                        </a:lnTo>
                        <a:lnTo>
                          <a:pt x="27" y="64"/>
                        </a:lnTo>
                        <a:lnTo>
                          <a:pt x="36" y="68"/>
                        </a:lnTo>
                        <a:lnTo>
                          <a:pt x="39" y="75"/>
                        </a:lnTo>
                        <a:lnTo>
                          <a:pt x="50" y="76"/>
                        </a:lnTo>
                        <a:lnTo>
                          <a:pt x="61" y="76"/>
                        </a:lnTo>
                        <a:lnTo>
                          <a:pt x="69" y="76"/>
                        </a:lnTo>
                        <a:lnTo>
                          <a:pt x="74" y="72"/>
                        </a:lnTo>
                        <a:lnTo>
                          <a:pt x="80" y="68"/>
                        </a:lnTo>
                        <a:lnTo>
                          <a:pt x="96" y="72"/>
                        </a:lnTo>
                        <a:lnTo>
                          <a:pt x="105" y="76"/>
                        </a:lnTo>
                        <a:lnTo>
                          <a:pt x="112" y="76"/>
                        </a:lnTo>
                        <a:lnTo>
                          <a:pt x="120" y="76"/>
                        </a:lnTo>
                        <a:lnTo>
                          <a:pt x="135" y="61"/>
                        </a:lnTo>
                        <a:lnTo>
                          <a:pt x="141" y="75"/>
                        </a:lnTo>
                        <a:lnTo>
                          <a:pt x="149" y="75"/>
                        </a:lnTo>
                        <a:lnTo>
                          <a:pt x="157" y="68"/>
                        </a:lnTo>
                        <a:close/>
                      </a:path>
                    </a:pathLst>
                  </a:custGeom>
                  <a:solidFill>
                    <a:srgbClr val="006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99" name="Freeform 92"/>
                  <p:cNvSpPr>
                    <a:spLocks/>
                  </p:cNvSpPr>
                  <p:nvPr/>
                </p:nvSpPr>
                <p:spPr bwMode="auto">
                  <a:xfrm>
                    <a:off x="1392" y="2752"/>
                    <a:ext cx="14" cy="32"/>
                  </a:xfrm>
                  <a:custGeom>
                    <a:avLst/>
                    <a:gdLst>
                      <a:gd name="T0" fmla="*/ 0 w 43"/>
                      <a:gd name="T1" fmla="*/ 0 h 98"/>
                      <a:gd name="T2" fmla="*/ 0 w 43"/>
                      <a:gd name="T3" fmla="*/ 0 h 98"/>
                      <a:gd name="T4" fmla="*/ 0 w 43"/>
                      <a:gd name="T5" fmla="*/ 0 h 98"/>
                      <a:gd name="T6" fmla="*/ 0 w 43"/>
                      <a:gd name="T7" fmla="*/ 0 h 98"/>
                      <a:gd name="T8" fmla="*/ 0 w 43"/>
                      <a:gd name="T9" fmla="*/ 0 h 98"/>
                      <a:gd name="T10" fmla="*/ 0 w 43"/>
                      <a:gd name="T11" fmla="*/ 0 h 98"/>
                      <a:gd name="T12" fmla="*/ 0 w 43"/>
                      <a:gd name="T13" fmla="*/ 0 h 98"/>
                      <a:gd name="T14" fmla="*/ 0 w 43"/>
                      <a:gd name="T15" fmla="*/ 0 h 98"/>
                      <a:gd name="T16" fmla="*/ 0 w 43"/>
                      <a:gd name="T17" fmla="*/ 0 h 98"/>
                      <a:gd name="T18" fmla="*/ 0 w 43"/>
                      <a:gd name="T19" fmla="*/ 0 h 98"/>
                      <a:gd name="T20" fmla="*/ 0 w 43"/>
                      <a:gd name="T21" fmla="*/ 0 h 98"/>
                      <a:gd name="T22" fmla="*/ 0 w 43"/>
                      <a:gd name="T23" fmla="*/ 0 h 98"/>
                      <a:gd name="T24" fmla="*/ 0 w 43"/>
                      <a:gd name="T25" fmla="*/ 0 h 98"/>
                      <a:gd name="T26" fmla="*/ 0 w 43"/>
                      <a:gd name="T27" fmla="*/ 0 h 98"/>
                      <a:gd name="T28" fmla="*/ 0 w 43"/>
                      <a:gd name="T29" fmla="*/ 0 h 98"/>
                      <a:gd name="T30" fmla="*/ 0 w 43"/>
                      <a:gd name="T31" fmla="*/ 0 h 98"/>
                      <a:gd name="T32" fmla="*/ 0 w 43"/>
                      <a:gd name="T33" fmla="*/ 0 h 98"/>
                      <a:gd name="T34" fmla="*/ 0 w 43"/>
                      <a:gd name="T35" fmla="*/ 0 h 98"/>
                      <a:gd name="T36" fmla="*/ 0 w 43"/>
                      <a:gd name="T37" fmla="*/ 0 h 98"/>
                      <a:gd name="T38" fmla="*/ 0 w 43"/>
                      <a:gd name="T39" fmla="*/ 0 h 98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43"/>
                      <a:gd name="T61" fmla="*/ 0 h 98"/>
                      <a:gd name="T62" fmla="*/ 43 w 43"/>
                      <a:gd name="T63" fmla="*/ 98 h 98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43" h="98">
                        <a:moveTo>
                          <a:pt x="17" y="12"/>
                        </a:moveTo>
                        <a:lnTo>
                          <a:pt x="32" y="0"/>
                        </a:lnTo>
                        <a:lnTo>
                          <a:pt x="36" y="0"/>
                        </a:lnTo>
                        <a:lnTo>
                          <a:pt x="38" y="3"/>
                        </a:lnTo>
                        <a:lnTo>
                          <a:pt x="42" y="11"/>
                        </a:lnTo>
                        <a:lnTo>
                          <a:pt x="42" y="33"/>
                        </a:lnTo>
                        <a:lnTo>
                          <a:pt x="43" y="37"/>
                        </a:lnTo>
                        <a:lnTo>
                          <a:pt x="43" y="42"/>
                        </a:lnTo>
                        <a:lnTo>
                          <a:pt x="43" y="49"/>
                        </a:lnTo>
                        <a:lnTo>
                          <a:pt x="40" y="54"/>
                        </a:lnTo>
                        <a:lnTo>
                          <a:pt x="32" y="65"/>
                        </a:lnTo>
                        <a:lnTo>
                          <a:pt x="28" y="94"/>
                        </a:lnTo>
                        <a:lnTo>
                          <a:pt x="24" y="98"/>
                        </a:lnTo>
                        <a:lnTo>
                          <a:pt x="12" y="98"/>
                        </a:lnTo>
                        <a:lnTo>
                          <a:pt x="8" y="92"/>
                        </a:lnTo>
                        <a:lnTo>
                          <a:pt x="0" y="83"/>
                        </a:lnTo>
                        <a:lnTo>
                          <a:pt x="0" y="69"/>
                        </a:lnTo>
                        <a:lnTo>
                          <a:pt x="0" y="58"/>
                        </a:lnTo>
                        <a:lnTo>
                          <a:pt x="4" y="46"/>
                        </a:lnTo>
                        <a:lnTo>
                          <a:pt x="17" y="12"/>
                        </a:lnTo>
                        <a:close/>
                      </a:path>
                    </a:pathLst>
                  </a:custGeom>
                  <a:solidFill>
                    <a:srgbClr val="006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00" name="Freeform 93"/>
                  <p:cNvSpPr>
                    <a:spLocks/>
                  </p:cNvSpPr>
                  <p:nvPr/>
                </p:nvSpPr>
                <p:spPr bwMode="auto">
                  <a:xfrm>
                    <a:off x="1412" y="2768"/>
                    <a:ext cx="25" cy="25"/>
                  </a:xfrm>
                  <a:custGeom>
                    <a:avLst/>
                    <a:gdLst>
                      <a:gd name="T0" fmla="*/ 0 w 73"/>
                      <a:gd name="T1" fmla="*/ 0 h 75"/>
                      <a:gd name="T2" fmla="*/ 0 w 73"/>
                      <a:gd name="T3" fmla="*/ 0 h 75"/>
                      <a:gd name="T4" fmla="*/ 0 w 73"/>
                      <a:gd name="T5" fmla="*/ 0 h 75"/>
                      <a:gd name="T6" fmla="*/ 0 w 73"/>
                      <a:gd name="T7" fmla="*/ 0 h 75"/>
                      <a:gd name="T8" fmla="*/ 0 w 73"/>
                      <a:gd name="T9" fmla="*/ 0 h 75"/>
                      <a:gd name="T10" fmla="*/ 0 w 73"/>
                      <a:gd name="T11" fmla="*/ 0 h 75"/>
                      <a:gd name="T12" fmla="*/ 0 w 73"/>
                      <a:gd name="T13" fmla="*/ 0 h 75"/>
                      <a:gd name="T14" fmla="*/ 0 w 73"/>
                      <a:gd name="T15" fmla="*/ 0 h 75"/>
                      <a:gd name="T16" fmla="*/ 0 w 73"/>
                      <a:gd name="T17" fmla="*/ 0 h 75"/>
                      <a:gd name="T18" fmla="*/ 0 w 73"/>
                      <a:gd name="T19" fmla="*/ 0 h 75"/>
                      <a:gd name="T20" fmla="*/ 0 w 73"/>
                      <a:gd name="T21" fmla="*/ 0 h 75"/>
                      <a:gd name="T22" fmla="*/ 0 w 73"/>
                      <a:gd name="T23" fmla="*/ 0 h 75"/>
                      <a:gd name="T24" fmla="*/ 0 w 73"/>
                      <a:gd name="T25" fmla="*/ 0 h 75"/>
                      <a:gd name="T26" fmla="*/ 0 w 73"/>
                      <a:gd name="T27" fmla="*/ 0 h 75"/>
                      <a:gd name="T28" fmla="*/ 0 w 73"/>
                      <a:gd name="T29" fmla="*/ 0 h 75"/>
                      <a:gd name="T30" fmla="*/ 0 w 73"/>
                      <a:gd name="T31" fmla="*/ 0 h 75"/>
                      <a:gd name="T32" fmla="*/ 0 w 73"/>
                      <a:gd name="T33" fmla="*/ 0 h 75"/>
                      <a:gd name="T34" fmla="*/ 0 w 73"/>
                      <a:gd name="T35" fmla="*/ 0 h 75"/>
                      <a:gd name="T36" fmla="*/ 0 w 73"/>
                      <a:gd name="T37" fmla="*/ 0 h 75"/>
                      <a:gd name="T38" fmla="*/ 0 w 73"/>
                      <a:gd name="T39" fmla="*/ 0 h 75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73"/>
                      <a:gd name="T61" fmla="*/ 0 h 75"/>
                      <a:gd name="T62" fmla="*/ 73 w 73"/>
                      <a:gd name="T63" fmla="*/ 75 h 75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73" h="75">
                        <a:moveTo>
                          <a:pt x="70" y="0"/>
                        </a:moveTo>
                        <a:lnTo>
                          <a:pt x="36" y="44"/>
                        </a:lnTo>
                        <a:lnTo>
                          <a:pt x="9" y="50"/>
                        </a:lnTo>
                        <a:lnTo>
                          <a:pt x="0" y="53"/>
                        </a:lnTo>
                        <a:lnTo>
                          <a:pt x="0" y="60"/>
                        </a:lnTo>
                        <a:lnTo>
                          <a:pt x="4" y="67"/>
                        </a:lnTo>
                        <a:lnTo>
                          <a:pt x="9" y="75"/>
                        </a:lnTo>
                        <a:lnTo>
                          <a:pt x="19" y="75"/>
                        </a:lnTo>
                        <a:lnTo>
                          <a:pt x="32" y="65"/>
                        </a:lnTo>
                        <a:lnTo>
                          <a:pt x="40" y="65"/>
                        </a:lnTo>
                        <a:lnTo>
                          <a:pt x="46" y="65"/>
                        </a:lnTo>
                        <a:lnTo>
                          <a:pt x="51" y="61"/>
                        </a:lnTo>
                        <a:lnTo>
                          <a:pt x="54" y="53"/>
                        </a:lnTo>
                        <a:lnTo>
                          <a:pt x="54" y="41"/>
                        </a:lnTo>
                        <a:lnTo>
                          <a:pt x="61" y="37"/>
                        </a:lnTo>
                        <a:lnTo>
                          <a:pt x="65" y="37"/>
                        </a:lnTo>
                        <a:lnTo>
                          <a:pt x="69" y="34"/>
                        </a:lnTo>
                        <a:lnTo>
                          <a:pt x="70" y="29"/>
                        </a:lnTo>
                        <a:lnTo>
                          <a:pt x="73" y="22"/>
                        </a:lnTo>
                        <a:lnTo>
                          <a:pt x="70" y="0"/>
                        </a:lnTo>
                        <a:close/>
                      </a:path>
                    </a:pathLst>
                  </a:custGeom>
                  <a:solidFill>
                    <a:srgbClr val="006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01" name="Freeform 94"/>
                  <p:cNvSpPr>
                    <a:spLocks/>
                  </p:cNvSpPr>
                  <p:nvPr/>
                </p:nvSpPr>
                <p:spPr bwMode="auto">
                  <a:xfrm>
                    <a:off x="1318" y="2847"/>
                    <a:ext cx="52" cy="34"/>
                  </a:xfrm>
                  <a:custGeom>
                    <a:avLst/>
                    <a:gdLst>
                      <a:gd name="T0" fmla="*/ 0 w 156"/>
                      <a:gd name="T1" fmla="*/ 0 h 102"/>
                      <a:gd name="T2" fmla="*/ 0 w 156"/>
                      <a:gd name="T3" fmla="*/ 0 h 102"/>
                      <a:gd name="T4" fmla="*/ 0 w 156"/>
                      <a:gd name="T5" fmla="*/ 0 h 102"/>
                      <a:gd name="T6" fmla="*/ 0 w 156"/>
                      <a:gd name="T7" fmla="*/ 0 h 102"/>
                      <a:gd name="T8" fmla="*/ 0 w 156"/>
                      <a:gd name="T9" fmla="*/ 0 h 102"/>
                      <a:gd name="T10" fmla="*/ 0 w 156"/>
                      <a:gd name="T11" fmla="*/ 0 h 102"/>
                      <a:gd name="T12" fmla="*/ 0 w 156"/>
                      <a:gd name="T13" fmla="*/ 0 h 102"/>
                      <a:gd name="T14" fmla="*/ 0 w 156"/>
                      <a:gd name="T15" fmla="*/ 0 h 102"/>
                      <a:gd name="T16" fmla="*/ 0 w 156"/>
                      <a:gd name="T17" fmla="*/ 0 h 102"/>
                      <a:gd name="T18" fmla="*/ 0 w 156"/>
                      <a:gd name="T19" fmla="*/ 0 h 102"/>
                      <a:gd name="T20" fmla="*/ 0 w 156"/>
                      <a:gd name="T21" fmla="*/ 0 h 102"/>
                      <a:gd name="T22" fmla="*/ 0 w 156"/>
                      <a:gd name="T23" fmla="*/ 0 h 102"/>
                      <a:gd name="T24" fmla="*/ 0 w 156"/>
                      <a:gd name="T25" fmla="*/ 0 h 102"/>
                      <a:gd name="T26" fmla="*/ 0 w 156"/>
                      <a:gd name="T27" fmla="*/ 0 h 102"/>
                      <a:gd name="T28" fmla="*/ 0 w 156"/>
                      <a:gd name="T29" fmla="*/ 0 h 102"/>
                      <a:gd name="T30" fmla="*/ 0 w 156"/>
                      <a:gd name="T31" fmla="*/ 0 h 102"/>
                      <a:gd name="T32" fmla="*/ 0 w 156"/>
                      <a:gd name="T33" fmla="*/ 0 h 102"/>
                      <a:gd name="T34" fmla="*/ 0 w 156"/>
                      <a:gd name="T35" fmla="*/ 0 h 102"/>
                      <a:gd name="T36" fmla="*/ 0 w 156"/>
                      <a:gd name="T37" fmla="*/ 0 h 102"/>
                      <a:gd name="T38" fmla="*/ 0 w 156"/>
                      <a:gd name="T39" fmla="*/ 0 h 102"/>
                      <a:gd name="T40" fmla="*/ 0 w 156"/>
                      <a:gd name="T41" fmla="*/ 0 h 102"/>
                      <a:gd name="T42" fmla="*/ 0 w 156"/>
                      <a:gd name="T43" fmla="*/ 0 h 102"/>
                      <a:gd name="T44" fmla="*/ 0 w 156"/>
                      <a:gd name="T45" fmla="*/ 0 h 102"/>
                      <a:gd name="T46" fmla="*/ 0 w 156"/>
                      <a:gd name="T47" fmla="*/ 0 h 102"/>
                      <a:gd name="T48" fmla="*/ 0 w 156"/>
                      <a:gd name="T49" fmla="*/ 0 h 102"/>
                      <a:gd name="T50" fmla="*/ 0 w 156"/>
                      <a:gd name="T51" fmla="*/ 0 h 102"/>
                      <a:gd name="T52" fmla="*/ 0 w 156"/>
                      <a:gd name="T53" fmla="*/ 0 h 102"/>
                      <a:gd name="T54" fmla="*/ 0 w 156"/>
                      <a:gd name="T55" fmla="*/ 0 h 102"/>
                      <a:gd name="T56" fmla="*/ 0 w 156"/>
                      <a:gd name="T57" fmla="*/ 0 h 102"/>
                      <a:gd name="T58" fmla="*/ 0 w 156"/>
                      <a:gd name="T59" fmla="*/ 0 h 102"/>
                      <a:gd name="T60" fmla="*/ 0 w 156"/>
                      <a:gd name="T61" fmla="*/ 0 h 102"/>
                      <a:gd name="T62" fmla="*/ 0 w 156"/>
                      <a:gd name="T63" fmla="*/ 0 h 102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w 156"/>
                      <a:gd name="T97" fmla="*/ 0 h 102"/>
                      <a:gd name="T98" fmla="*/ 156 w 156"/>
                      <a:gd name="T99" fmla="*/ 102 h 102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T96" t="T97" r="T98" b="T99"/>
                    <a:pathLst>
                      <a:path w="156" h="102">
                        <a:moveTo>
                          <a:pt x="46" y="10"/>
                        </a:moveTo>
                        <a:lnTo>
                          <a:pt x="69" y="14"/>
                        </a:lnTo>
                        <a:lnTo>
                          <a:pt x="103" y="30"/>
                        </a:lnTo>
                        <a:lnTo>
                          <a:pt x="118" y="26"/>
                        </a:lnTo>
                        <a:lnTo>
                          <a:pt x="130" y="27"/>
                        </a:lnTo>
                        <a:lnTo>
                          <a:pt x="133" y="31"/>
                        </a:lnTo>
                        <a:lnTo>
                          <a:pt x="154" y="57"/>
                        </a:lnTo>
                        <a:lnTo>
                          <a:pt x="154" y="61"/>
                        </a:lnTo>
                        <a:lnTo>
                          <a:pt x="156" y="68"/>
                        </a:lnTo>
                        <a:lnTo>
                          <a:pt x="145" y="92"/>
                        </a:lnTo>
                        <a:lnTo>
                          <a:pt x="130" y="99"/>
                        </a:lnTo>
                        <a:lnTo>
                          <a:pt x="122" y="102"/>
                        </a:lnTo>
                        <a:lnTo>
                          <a:pt x="108" y="102"/>
                        </a:lnTo>
                        <a:lnTo>
                          <a:pt x="103" y="99"/>
                        </a:lnTo>
                        <a:lnTo>
                          <a:pt x="97" y="98"/>
                        </a:lnTo>
                        <a:lnTo>
                          <a:pt x="89" y="94"/>
                        </a:lnTo>
                        <a:lnTo>
                          <a:pt x="85" y="91"/>
                        </a:lnTo>
                        <a:lnTo>
                          <a:pt x="72" y="92"/>
                        </a:lnTo>
                        <a:lnTo>
                          <a:pt x="66" y="92"/>
                        </a:lnTo>
                        <a:lnTo>
                          <a:pt x="58" y="92"/>
                        </a:lnTo>
                        <a:lnTo>
                          <a:pt x="55" y="88"/>
                        </a:lnTo>
                        <a:lnTo>
                          <a:pt x="38" y="75"/>
                        </a:lnTo>
                        <a:lnTo>
                          <a:pt x="28" y="71"/>
                        </a:lnTo>
                        <a:lnTo>
                          <a:pt x="24" y="68"/>
                        </a:lnTo>
                        <a:lnTo>
                          <a:pt x="8" y="42"/>
                        </a:lnTo>
                        <a:lnTo>
                          <a:pt x="1" y="31"/>
                        </a:lnTo>
                        <a:lnTo>
                          <a:pt x="0" y="19"/>
                        </a:lnTo>
                        <a:lnTo>
                          <a:pt x="0" y="10"/>
                        </a:lnTo>
                        <a:lnTo>
                          <a:pt x="5" y="3"/>
                        </a:lnTo>
                        <a:lnTo>
                          <a:pt x="15" y="0"/>
                        </a:lnTo>
                        <a:lnTo>
                          <a:pt x="20" y="0"/>
                        </a:lnTo>
                        <a:lnTo>
                          <a:pt x="46" y="10"/>
                        </a:lnTo>
                        <a:close/>
                      </a:path>
                    </a:pathLst>
                  </a:custGeom>
                  <a:solidFill>
                    <a:srgbClr val="006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02" name="Freeform 95"/>
                  <p:cNvSpPr>
                    <a:spLocks/>
                  </p:cNvSpPr>
                  <p:nvPr/>
                </p:nvSpPr>
                <p:spPr bwMode="auto">
                  <a:xfrm>
                    <a:off x="1318" y="2924"/>
                    <a:ext cx="26" cy="41"/>
                  </a:xfrm>
                  <a:custGeom>
                    <a:avLst/>
                    <a:gdLst>
                      <a:gd name="T0" fmla="*/ 0 w 76"/>
                      <a:gd name="T1" fmla="*/ 0 h 123"/>
                      <a:gd name="T2" fmla="*/ 0 w 76"/>
                      <a:gd name="T3" fmla="*/ 0 h 123"/>
                      <a:gd name="T4" fmla="*/ 0 w 76"/>
                      <a:gd name="T5" fmla="*/ 0 h 123"/>
                      <a:gd name="T6" fmla="*/ 0 w 76"/>
                      <a:gd name="T7" fmla="*/ 0 h 123"/>
                      <a:gd name="T8" fmla="*/ 0 w 76"/>
                      <a:gd name="T9" fmla="*/ 0 h 123"/>
                      <a:gd name="T10" fmla="*/ 0 w 76"/>
                      <a:gd name="T11" fmla="*/ 0 h 123"/>
                      <a:gd name="T12" fmla="*/ 0 w 76"/>
                      <a:gd name="T13" fmla="*/ 0 h 123"/>
                      <a:gd name="T14" fmla="*/ 0 w 76"/>
                      <a:gd name="T15" fmla="*/ 0 h 123"/>
                      <a:gd name="T16" fmla="*/ 0 w 76"/>
                      <a:gd name="T17" fmla="*/ 0 h 123"/>
                      <a:gd name="T18" fmla="*/ 0 w 76"/>
                      <a:gd name="T19" fmla="*/ 0 h 123"/>
                      <a:gd name="T20" fmla="*/ 0 w 76"/>
                      <a:gd name="T21" fmla="*/ 0 h 123"/>
                      <a:gd name="T22" fmla="*/ 0 w 76"/>
                      <a:gd name="T23" fmla="*/ 0 h 123"/>
                      <a:gd name="T24" fmla="*/ 0 w 76"/>
                      <a:gd name="T25" fmla="*/ 0 h 123"/>
                      <a:gd name="T26" fmla="*/ 0 w 76"/>
                      <a:gd name="T27" fmla="*/ 0 h 123"/>
                      <a:gd name="T28" fmla="*/ 0 w 76"/>
                      <a:gd name="T29" fmla="*/ 0 h 123"/>
                      <a:gd name="T30" fmla="*/ 0 w 76"/>
                      <a:gd name="T31" fmla="*/ 0 h 123"/>
                      <a:gd name="T32" fmla="*/ 0 w 76"/>
                      <a:gd name="T33" fmla="*/ 0 h 123"/>
                      <a:gd name="T34" fmla="*/ 0 w 76"/>
                      <a:gd name="T35" fmla="*/ 0 h 123"/>
                      <a:gd name="T36" fmla="*/ 0 w 76"/>
                      <a:gd name="T37" fmla="*/ 0 h 123"/>
                      <a:gd name="T38" fmla="*/ 0 w 76"/>
                      <a:gd name="T39" fmla="*/ 0 h 123"/>
                      <a:gd name="T40" fmla="*/ 0 w 76"/>
                      <a:gd name="T41" fmla="*/ 0 h 123"/>
                      <a:gd name="T42" fmla="*/ 0 w 76"/>
                      <a:gd name="T43" fmla="*/ 0 h 123"/>
                      <a:gd name="T44" fmla="*/ 0 w 76"/>
                      <a:gd name="T45" fmla="*/ 0 h 123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76"/>
                      <a:gd name="T70" fmla="*/ 0 h 123"/>
                      <a:gd name="T71" fmla="*/ 76 w 76"/>
                      <a:gd name="T72" fmla="*/ 123 h 123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76" h="123">
                        <a:moveTo>
                          <a:pt x="31" y="11"/>
                        </a:moveTo>
                        <a:lnTo>
                          <a:pt x="46" y="16"/>
                        </a:lnTo>
                        <a:lnTo>
                          <a:pt x="57" y="30"/>
                        </a:lnTo>
                        <a:lnTo>
                          <a:pt x="61" y="43"/>
                        </a:lnTo>
                        <a:lnTo>
                          <a:pt x="61" y="62"/>
                        </a:lnTo>
                        <a:lnTo>
                          <a:pt x="69" y="83"/>
                        </a:lnTo>
                        <a:lnTo>
                          <a:pt x="74" y="100"/>
                        </a:lnTo>
                        <a:lnTo>
                          <a:pt x="76" y="110"/>
                        </a:lnTo>
                        <a:lnTo>
                          <a:pt x="76" y="118"/>
                        </a:lnTo>
                        <a:lnTo>
                          <a:pt x="74" y="123"/>
                        </a:lnTo>
                        <a:lnTo>
                          <a:pt x="69" y="123"/>
                        </a:lnTo>
                        <a:lnTo>
                          <a:pt x="61" y="114"/>
                        </a:lnTo>
                        <a:lnTo>
                          <a:pt x="55" y="102"/>
                        </a:lnTo>
                        <a:lnTo>
                          <a:pt x="46" y="99"/>
                        </a:lnTo>
                        <a:lnTo>
                          <a:pt x="39" y="92"/>
                        </a:lnTo>
                        <a:lnTo>
                          <a:pt x="27" y="92"/>
                        </a:lnTo>
                        <a:lnTo>
                          <a:pt x="23" y="87"/>
                        </a:lnTo>
                        <a:lnTo>
                          <a:pt x="23" y="77"/>
                        </a:lnTo>
                        <a:lnTo>
                          <a:pt x="23" y="57"/>
                        </a:lnTo>
                        <a:lnTo>
                          <a:pt x="4" y="12"/>
                        </a:lnTo>
                        <a:lnTo>
                          <a:pt x="0" y="5"/>
                        </a:lnTo>
                        <a:lnTo>
                          <a:pt x="4" y="0"/>
                        </a:lnTo>
                        <a:lnTo>
                          <a:pt x="31" y="11"/>
                        </a:lnTo>
                        <a:close/>
                      </a:path>
                    </a:pathLst>
                  </a:custGeom>
                  <a:solidFill>
                    <a:srgbClr val="006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03" name="Freeform 96"/>
                  <p:cNvSpPr>
                    <a:spLocks/>
                  </p:cNvSpPr>
                  <p:nvPr/>
                </p:nvSpPr>
                <p:spPr bwMode="auto">
                  <a:xfrm>
                    <a:off x="1369" y="2917"/>
                    <a:ext cx="9" cy="24"/>
                  </a:xfrm>
                  <a:custGeom>
                    <a:avLst/>
                    <a:gdLst>
                      <a:gd name="T0" fmla="*/ 0 w 26"/>
                      <a:gd name="T1" fmla="*/ 0 h 71"/>
                      <a:gd name="T2" fmla="*/ 0 w 26"/>
                      <a:gd name="T3" fmla="*/ 0 h 71"/>
                      <a:gd name="T4" fmla="*/ 0 w 26"/>
                      <a:gd name="T5" fmla="*/ 0 h 71"/>
                      <a:gd name="T6" fmla="*/ 0 w 26"/>
                      <a:gd name="T7" fmla="*/ 0 h 71"/>
                      <a:gd name="T8" fmla="*/ 0 w 26"/>
                      <a:gd name="T9" fmla="*/ 0 h 71"/>
                      <a:gd name="T10" fmla="*/ 0 w 26"/>
                      <a:gd name="T11" fmla="*/ 0 h 71"/>
                      <a:gd name="T12" fmla="*/ 0 w 26"/>
                      <a:gd name="T13" fmla="*/ 0 h 71"/>
                      <a:gd name="T14" fmla="*/ 0 w 26"/>
                      <a:gd name="T15" fmla="*/ 0 h 71"/>
                      <a:gd name="T16" fmla="*/ 0 w 26"/>
                      <a:gd name="T17" fmla="*/ 0 h 71"/>
                      <a:gd name="T18" fmla="*/ 0 w 26"/>
                      <a:gd name="T19" fmla="*/ 0 h 71"/>
                      <a:gd name="T20" fmla="*/ 0 w 26"/>
                      <a:gd name="T21" fmla="*/ 0 h 71"/>
                      <a:gd name="T22" fmla="*/ 0 w 26"/>
                      <a:gd name="T23" fmla="*/ 0 h 71"/>
                      <a:gd name="T24" fmla="*/ 0 w 26"/>
                      <a:gd name="T25" fmla="*/ 0 h 71"/>
                      <a:gd name="T26" fmla="*/ 0 w 26"/>
                      <a:gd name="T27" fmla="*/ 0 h 71"/>
                      <a:gd name="T28" fmla="*/ 0 w 26"/>
                      <a:gd name="T29" fmla="*/ 0 h 71"/>
                      <a:gd name="T30" fmla="*/ 0 w 26"/>
                      <a:gd name="T31" fmla="*/ 0 h 71"/>
                      <a:gd name="T32" fmla="*/ 0 w 26"/>
                      <a:gd name="T33" fmla="*/ 0 h 71"/>
                      <a:gd name="T34" fmla="*/ 0 w 26"/>
                      <a:gd name="T35" fmla="*/ 0 h 71"/>
                      <a:gd name="T36" fmla="*/ 0 w 26"/>
                      <a:gd name="T37" fmla="*/ 0 h 71"/>
                      <a:gd name="T38" fmla="*/ 0 w 26"/>
                      <a:gd name="T39" fmla="*/ 0 h 71"/>
                      <a:gd name="T40" fmla="*/ 0 w 26"/>
                      <a:gd name="T41" fmla="*/ 0 h 71"/>
                      <a:gd name="T42" fmla="*/ 0 w 26"/>
                      <a:gd name="T43" fmla="*/ 0 h 71"/>
                      <a:gd name="T44" fmla="*/ 0 w 26"/>
                      <a:gd name="T45" fmla="*/ 0 h 71"/>
                      <a:gd name="T46" fmla="*/ 0 w 26"/>
                      <a:gd name="T47" fmla="*/ 0 h 71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26"/>
                      <a:gd name="T73" fmla="*/ 0 h 71"/>
                      <a:gd name="T74" fmla="*/ 26 w 26"/>
                      <a:gd name="T75" fmla="*/ 71 h 71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26" h="71">
                        <a:moveTo>
                          <a:pt x="2" y="48"/>
                        </a:moveTo>
                        <a:lnTo>
                          <a:pt x="0" y="65"/>
                        </a:lnTo>
                        <a:lnTo>
                          <a:pt x="2" y="70"/>
                        </a:lnTo>
                        <a:lnTo>
                          <a:pt x="5" y="71"/>
                        </a:lnTo>
                        <a:lnTo>
                          <a:pt x="8" y="71"/>
                        </a:lnTo>
                        <a:lnTo>
                          <a:pt x="11" y="69"/>
                        </a:lnTo>
                        <a:lnTo>
                          <a:pt x="14" y="65"/>
                        </a:lnTo>
                        <a:lnTo>
                          <a:pt x="17" y="56"/>
                        </a:lnTo>
                        <a:lnTo>
                          <a:pt x="22" y="39"/>
                        </a:lnTo>
                        <a:lnTo>
                          <a:pt x="25" y="33"/>
                        </a:lnTo>
                        <a:lnTo>
                          <a:pt x="26" y="22"/>
                        </a:lnTo>
                        <a:lnTo>
                          <a:pt x="26" y="15"/>
                        </a:lnTo>
                        <a:lnTo>
                          <a:pt x="26" y="8"/>
                        </a:lnTo>
                        <a:lnTo>
                          <a:pt x="25" y="5"/>
                        </a:lnTo>
                        <a:lnTo>
                          <a:pt x="21" y="3"/>
                        </a:lnTo>
                        <a:lnTo>
                          <a:pt x="17" y="0"/>
                        </a:lnTo>
                        <a:lnTo>
                          <a:pt x="15" y="0"/>
                        </a:lnTo>
                        <a:lnTo>
                          <a:pt x="14" y="0"/>
                        </a:lnTo>
                        <a:lnTo>
                          <a:pt x="11" y="0"/>
                        </a:lnTo>
                        <a:lnTo>
                          <a:pt x="11" y="3"/>
                        </a:lnTo>
                        <a:lnTo>
                          <a:pt x="10" y="6"/>
                        </a:lnTo>
                        <a:lnTo>
                          <a:pt x="8" y="18"/>
                        </a:lnTo>
                        <a:lnTo>
                          <a:pt x="5" y="36"/>
                        </a:lnTo>
                        <a:lnTo>
                          <a:pt x="2" y="48"/>
                        </a:lnTo>
                        <a:close/>
                      </a:path>
                    </a:pathLst>
                  </a:custGeom>
                  <a:solidFill>
                    <a:srgbClr val="006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04" name="Freeform 97"/>
                  <p:cNvSpPr>
                    <a:spLocks/>
                  </p:cNvSpPr>
                  <p:nvPr/>
                </p:nvSpPr>
                <p:spPr bwMode="auto">
                  <a:xfrm>
                    <a:off x="1395" y="2873"/>
                    <a:ext cx="56" cy="46"/>
                  </a:xfrm>
                  <a:custGeom>
                    <a:avLst/>
                    <a:gdLst>
                      <a:gd name="T0" fmla="*/ 0 w 168"/>
                      <a:gd name="T1" fmla="*/ 0 h 136"/>
                      <a:gd name="T2" fmla="*/ 0 w 168"/>
                      <a:gd name="T3" fmla="*/ 0 h 136"/>
                      <a:gd name="T4" fmla="*/ 0 w 168"/>
                      <a:gd name="T5" fmla="*/ 0 h 136"/>
                      <a:gd name="T6" fmla="*/ 0 w 168"/>
                      <a:gd name="T7" fmla="*/ 0 h 136"/>
                      <a:gd name="T8" fmla="*/ 0 w 168"/>
                      <a:gd name="T9" fmla="*/ 0 h 136"/>
                      <a:gd name="T10" fmla="*/ 0 w 168"/>
                      <a:gd name="T11" fmla="*/ 0 h 136"/>
                      <a:gd name="T12" fmla="*/ 0 w 168"/>
                      <a:gd name="T13" fmla="*/ 0 h 136"/>
                      <a:gd name="T14" fmla="*/ 0 w 168"/>
                      <a:gd name="T15" fmla="*/ 0 h 136"/>
                      <a:gd name="T16" fmla="*/ 0 w 168"/>
                      <a:gd name="T17" fmla="*/ 0 h 136"/>
                      <a:gd name="T18" fmla="*/ 0 w 168"/>
                      <a:gd name="T19" fmla="*/ 0 h 136"/>
                      <a:gd name="T20" fmla="*/ 0 w 168"/>
                      <a:gd name="T21" fmla="*/ 0 h 136"/>
                      <a:gd name="T22" fmla="*/ 0 w 168"/>
                      <a:gd name="T23" fmla="*/ 0 h 136"/>
                      <a:gd name="T24" fmla="*/ 0 w 168"/>
                      <a:gd name="T25" fmla="*/ 0 h 136"/>
                      <a:gd name="T26" fmla="*/ 0 w 168"/>
                      <a:gd name="T27" fmla="*/ 0 h 136"/>
                      <a:gd name="T28" fmla="*/ 0 w 168"/>
                      <a:gd name="T29" fmla="*/ 0 h 136"/>
                      <a:gd name="T30" fmla="*/ 0 w 168"/>
                      <a:gd name="T31" fmla="*/ 0 h 136"/>
                      <a:gd name="T32" fmla="*/ 0 w 168"/>
                      <a:gd name="T33" fmla="*/ 0 h 136"/>
                      <a:gd name="T34" fmla="*/ 0 w 168"/>
                      <a:gd name="T35" fmla="*/ 0 h 136"/>
                      <a:gd name="T36" fmla="*/ 0 w 168"/>
                      <a:gd name="T37" fmla="*/ 0 h 136"/>
                      <a:gd name="T38" fmla="*/ 0 w 168"/>
                      <a:gd name="T39" fmla="*/ 0 h 136"/>
                      <a:gd name="T40" fmla="*/ 0 w 168"/>
                      <a:gd name="T41" fmla="*/ 0 h 136"/>
                      <a:gd name="T42" fmla="*/ 0 w 168"/>
                      <a:gd name="T43" fmla="*/ 0 h 136"/>
                      <a:gd name="T44" fmla="*/ 0 w 168"/>
                      <a:gd name="T45" fmla="*/ 0 h 136"/>
                      <a:gd name="T46" fmla="*/ 0 w 168"/>
                      <a:gd name="T47" fmla="*/ 0 h 136"/>
                      <a:gd name="T48" fmla="*/ 0 w 168"/>
                      <a:gd name="T49" fmla="*/ 0 h 136"/>
                      <a:gd name="T50" fmla="*/ 0 w 168"/>
                      <a:gd name="T51" fmla="*/ 0 h 136"/>
                      <a:gd name="T52" fmla="*/ 0 w 168"/>
                      <a:gd name="T53" fmla="*/ 0 h 136"/>
                      <a:gd name="T54" fmla="*/ 0 w 168"/>
                      <a:gd name="T55" fmla="*/ 0 h 136"/>
                      <a:gd name="T56" fmla="*/ 0 w 168"/>
                      <a:gd name="T57" fmla="*/ 0 h 136"/>
                      <a:gd name="T58" fmla="*/ 0 w 168"/>
                      <a:gd name="T59" fmla="*/ 0 h 136"/>
                      <a:gd name="T60" fmla="*/ 0 w 168"/>
                      <a:gd name="T61" fmla="*/ 0 h 136"/>
                      <a:gd name="T62" fmla="*/ 0 w 168"/>
                      <a:gd name="T63" fmla="*/ 0 h 136"/>
                      <a:gd name="T64" fmla="*/ 0 w 168"/>
                      <a:gd name="T65" fmla="*/ 0 h 136"/>
                      <a:gd name="T66" fmla="*/ 0 w 168"/>
                      <a:gd name="T67" fmla="*/ 0 h 136"/>
                      <a:gd name="T68" fmla="*/ 0 w 168"/>
                      <a:gd name="T69" fmla="*/ 0 h 136"/>
                      <a:gd name="T70" fmla="*/ 0 w 168"/>
                      <a:gd name="T71" fmla="*/ 0 h 136"/>
                      <a:gd name="T72" fmla="*/ 0 w 168"/>
                      <a:gd name="T73" fmla="*/ 0 h 136"/>
                      <a:gd name="T74" fmla="*/ 0 w 168"/>
                      <a:gd name="T75" fmla="*/ 0 h 136"/>
                      <a:gd name="T76" fmla="*/ 0 w 168"/>
                      <a:gd name="T77" fmla="*/ 0 h 136"/>
                      <a:gd name="T78" fmla="*/ 0 w 168"/>
                      <a:gd name="T79" fmla="*/ 0 h 136"/>
                      <a:gd name="T80" fmla="*/ 0 w 168"/>
                      <a:gd name="T81" fmla="*/ 0 h 1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w 168"/>
                      <a:gd name="T124" fmla="*/ 0 h 136"/>
                      <a:gd name="T125" fmla="*/ 168 w 168"/>
                      <a:gd name="T126" fmla="*/ 136 h 1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T123" t="T124" r="T125" b="T126"/>
                    <a:pathLst>
                      <a:path w="168" h="136">
                        <a:moveTo>
                          <a:pt x="168" y="17"/>
                        </a:moveTo>
                        <a:lnTo>
                          <a:pt x="166" y="3"/>
                        </a:lnTo>
                        <a:lnTo>
                          <a:pt x="164" y="0"/>
                        </a:lnTo>
                        <a:lnTo>
                          <a:pt x="159" y="0"/>
                        </a:lnTo>
                        <a:lnTo>
                          <a:pt x="155" y="0"/>
                        </a:lnTo>
                        <a:lnTo>
                          <a:pt x="152" y="1"/>
                        </a:lnTo>
                        <a:lnTo>
                          <a:pt x="150" y="4"/>
                        </a:lnTo>
                        <a:lnTo>
                          <a:pt x="149" y="5"/>
                        </a:lnTo>
                        <a:lnTo>
                          <a:pt x="146" y="18"/>
                        </a:lnTo>
                        <a:lnTo>
                          <a:pt x="109" y="27"/>
                        </a:lnTo>
                        <a:lnTo>
                          <a:pt x="105" y="28"/>
                        </a:lnTo>
                        <a:lnTo>
                          <a:pt x="101" y="32"/>
                        </a:lnTo>
                        <a:lnTo>
                          <a:pt x="98" y="38"/>
                        </a:lnTo>
                        <a:lnTo>
                          <a:pt x="48" y="90"/>
                        </a:lnTo>
                        <a:lnTo>
                          <a:pt x="35" y="95"/>
                        </a:lnTo>
                        <a:lnTo>
                          <a:pt x="29" y="95"/>
                        </a:lnTo>
                        <a:lnTo>
                          <a:pt x="18" y="98"/>
                        </a:lnTo>
                        <a:lnTo>
                          <a:pt x="10" y="100"/>
                        </a:lnTo>
                        <a:lnTo>
                          <a:pt x="4" y="103"/>
                        </a:lnTo>
                        <a:lnTo>
                          <a:pt x="1" y="111"/>
                        </a:lnTo>
                        <a:lnTo>
                          <a:pt x="1" y="120"/>
                        </a:lnTo>
                        <a:lnTo>
                          <a:pt x="0" y="136"/>
                        </a:lnTo>
                        <a:lnTo>
                          <a:pt x="14" y="114"/>
                        </a:lnTo>
                        <a:lnTo>
                          <a:pt x="10" y="135"/>
                        </a:lnTo>
                        <a:lnTo>
                          <a:pt x="19" y="116"/>
                        </a:lnTo>
                        <a:lnTo>
                          <a:pt x="28" y="122"/>
                        </a:lnTo>
                        <a:lnTo>
                          <a:pt x="30" y="122"/>
                        </a:lnTo>
                        <a:lnTo>
                          <a:pt x="35" y="118"/>
                        </a:lnTo>
                        <a:lnTo>
                          <a:pt x="38" y="117"/>
                        </a:lnTo>
                        <a:lnTo>
                          <a:pt x="44" y="107"/>
                        </a:lnTo>
                        <a:lnTo>
                          <a:pt x="48" y="107"/>
                        </a:lnTo>
                        <a:lnTo>
                          <a:pt x="54" y="107"/>
                        </a:lnTo>
                        <a:lnTo>
                          <a:pt x="58" y="107"/>
                        </a:lnTo>
                        <a:lnTo>
                          <a:pt x="65" y="107"/>
                        </a:lnTo>
                        <a:lnTo>
                          <a:pt x="74" y="107"/>
                        </a:lnTo>
                        <a:lnTo>
                          <a:pt x="82" y="99"/>
                        </a:lnTo>
                        <a:lnTo>
                          <a:pt x="89" y="99"/>
                        </a:lnTo>
                        <a:lnTo>
                          <a:pt x="96" y="99"/>
                        </a:lnTo>
                        <a:lnTo>
                          <a:pt x="105" y="95"/>
                        </a:lnTo>
                        <a:lnTo>
                          <a:pt x="152" y="75"/>
                        </a:lnTo>
                        <a:lnTo>
                          <a:pt x="168" y="17"/>
                        </a:lnTo>
                        <a:close/>
                      </a:path>
                    </a:pathLst>
                  </a:custGeom>
                  <a:solidFill>
                    <a:srgbClr val="006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05" name="Freeform 98"/>
                  <p:cNvSpPr>
                    <a:spLocks/>
                  </p:cNvSpPr>
                  <p:nvPr/>
                </p:nvSpPr>
                <p:spPr bwMode="auto">
                  <a:xfrm>
                    <a:off x="1392" y="2922"/>
                    <a:ext cx="62" cy="54"/>
                  </a:xfrm>
                  <a:custGeom>
                    <a:avLst/>
                    <a:gdLst>
                      <a:gd name="T0" fmla="*/ 0 w 188"/>
                      <a:gd name="T1" fmla="*/ 0 h 163"/>
                      <a:gd name="T2" fmla="*/ 0 w 188"/>
                      <a:gd name="T3" fmla="*/ 0 h 163"/>
                      <a:gd name="T4" fmla="*/ 0 w 188"/>
                      <a:gd name="T5" fmla="*/ 0 h 163"/>
                      <a:gd name="T6" fmla="*/ 0 w 188"/>
                      <a:gd name="T7" fmla="*/ 0 h 163"/>
                      <a:gd name="T8" fmla="*/ 0 w 188"/>
                      <a:gd name="T9" fmla="*/ 0 h 163"/>
                      <a:gd name="T10" fmla="*/ 0 w 188"/>
                      <a:gd name="T11" fmla="*/ 0 h 163"/>
                      <a:gd name="T12" fmla="*/ 0 w 188"/>
                      <a:gd name="T13" fmla="*/ 0 h 163"/>
                      <a:gd name="T14" fmla="*/ 0 w 188"/>
                      <a:gd name="T15" fmla="*/ 0 h 163"/>
                      <a:gd name="T16" fmla="*/ 0 w 188"/>
                      <a:gd name="T17" fmla="*/ 0 h 163"/>
                      <a:gd name="T18" fmla="*/ 0 w 188"/>
                      <a:gd name="T19" fmla="*/ 0 h 163"/>
                      <a:gd name="T20" fmla="*/ 0 w 188"/>
                      <a:gd name="T21" fmla="*/ 0 h 163"/>
                      <a:gd name="T22" fmla="*/ 0 w 188"/>
                      <a:gd name="T23" fmla="*/ 0 h 163"/>
                      <a:gd name="T24" fmla="*/ 0 w 188"/>
                      <a:gd name="T25" fmla="*/ 0 h 163"/>
                      <a:gd name="T26" fmla="*/ 0 w 188"/>
                      <a:gd name="T27" fmla="*/ 0 h 163"/>
                      <a:gd name="T28" fmla="*/ 0 w 188"/>
                      <a:gd name="T29" fmla="*/ 0 h 163"/>
                      <a:gd name="T30" fmla="*/ 0 w 188"/>
                      <a:gd name="T31" fmla="*/ 0 h 163"/>
                      <a:gd name="T32" fmla="*/ 0 w 188"/>
                      <a:gd name="T33" fmla="*/ 0 h 163"/>
                      <a:gd name="T34" fmla="*/ 0 w 188"/>
                      <a:gd name="T35" fmla="*/ 0 h 163"/>
                      <a:gd name="T36" fmla="*/ 0 w 188"/>
                      <a:gd name="T37" fmla="*/ 0 h 163"/>
                      <a:gd name="T38" fmla="*/ 0 w 188"/>
                      <a:gd name="T39" fmla="*/ 0 h 163"/>
                      <a:gd name="T40" fmla="*/ 0 w 188"/>
                      <a:gd name="T41" fmla="*/ 0 h 163"/>
                      <a:gd name="T42" fmla="*/ 0 w 188"/>
                      <a:gd name="T43" fmla="*/ 0 h 163"/>
                      <a:gd name="T44" fmla="*/ 0 w 188"/>
                      <a:gd name="T45" fmla="*/ 0 h 163"/>
                      <a:gd name="T46" fmla="*/ 0 w 188"/>
                      <a:gd name="T47" fmla="*/ 0 h 163"/>
                      <a:gd name="T48" fmla="*/ 0 w 188"/>
                      <a:gd name="T49" fmla="*/ 0 h 163"/>
                      <a:gd name="T50" fmla="*/ 0 w 188"/>
                      <a:gd name="T51" fmla="*/ 0 h 163"/>
                      <a:gd name="T52" fmla="*/ 0 w 188"/>
                      <a:gd name="T53" fmla="*/ 0 h 163"/>
                      <a:gd name="T54" fmla="*/ 0 w 188"/>
                      <a:gd name="T55" fmla="*/ 0 h 163"/>
                      <a:gd name="T56" fmla="*/ 0 w 188"/>
                      <a:gd name="T57" fmla="*/ 0 h 163"/>
                      <a:gd name="T58" fmla="*/ 0 w 188"/>
                      <a:gd name="T59" fmla="*/ 0 h 163"/>
                      <a:gd name="T60" fmla="*/ 0 w 188"/>
                      <a:gd name="T61" fmla="*/ 0 h 163"/>
                      <a:gd name="T62" fmla="*/ 0 w 188"/>
                      <a:gd name="T63" fmla="*/ 0 h 163"/>
                      <a:gd name="T64" fmla="*/ 0 w 188"/>
                      <a:gd name="T65" fmla="*/ 0 h 163"/>
                      <a:gd name="T66" fmla="*/ 0 w 188"/>
                      <a:gd name="T67" fmla="*/ 0 h 163"/>
                      <a:gd name="T68" fmla="*/ 0 w 188"/>
                      <a:gd name="T69" fmla="*/ 0 h 163"/>
                      <a:gd name="T70" fmla="*/ 0 w 188"/>
                      <a:gd name="T71" fmla="*/ 0 h 163"/>
                      <a:gd name="T72" fmla="*/ 0 w 188"/>
                      <a:gd name="T73" fmla="*/ 0 h 163"/>
                      <a:gd name="T74" fmla="*/ 0 w 188"/>
                      <a:gd name="T75" fmla="*/ 0 h 163"/>
                      <a:gd name="T76" fmla="*/ 0 w 188"/>
                      <a:gd name="T77" fmla="*/ 0 h 163"/>
                      <a:gd name="T78" fmla="*/ 0 w 188"/>
                      <a:gd name="T79" fmla="*/ 0 h 163"/>
                      <a:gd name="T80" fmla="*/ 0 w 188"/>
                      <a:gd name="T81" fmla="*/ 0 h 163"/>
                      <a:gd name="T82" fmla="*/ 0 w 188"/>
                      <a:gd name="T83" fmla="*/ 0 h 163"/>
                      <a:gd name="T84" fmla="*/ 0 w 188"/>
                      <a:gd name="T85" fmla="*/ 0 h 163"/>
                      <a:gd name="T86" fmla="*/ 0 w 188"/>
                      <a:gd name="T87" fmla="*/ 0 h 163"/>
                      <a:gd name="T88" fmla="*/ 0 w 188"/>
                      <a:gd name="T89" fmla="*/ 0 h 163"/>
                      <a:gd name="T90" fmla="*/ 0 w 188"/>
                      <a:gd name="T91" fmla="*/ 0 h 163"/>
                      <a:gd name="T92" fmla="*/ 0 w 188"/>
                      <a:gd name="T93" fmla="*/ 0 h 163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188"/>
                      <a:gd name="T142" fmla="*/ 0 h 163"/>
                      <a:gd name="T143" fmla="*/ 188 w 188"/>
                      <a:gd name="T144" fmla="*/ 163 h 163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188" h="163">
                        <a:moveTo>
                          <a:pt x="158" y="8"/>
                        </a:moveTo>
                        <a:lnTo>
                          <a:pt x="122" y="16"/>
                        </a:lnTo>
                        <a:lnTo>
                          <a:pt x="118" y="16"/>
                        </a:lnTo>
                        <a:lnTo>
                          <a:pt x="110" y="1"/>
                        </a:lnTo>
                        <a:lnTo>
                          <a:pt x="108" y="0"/>
                        </a:lnTo>
                        <a:lnTo>
                          <a:pt x="107" y="0"/>
                        </a:lnTo>
                        <a:lnTo>
                          <a:pt x="103" y="1"/>
                        </a:lnTo>
                        <a:lnTo>
                          <a:pt x="93" y="16"/>
                        </a:lnTo>
                        <a:lnTo>
                          <a:pt x="61" y="18"/>
                        </a:lnTo>
                        <a:lnTo>
                          <a:pt x="56" y="19"/>
                        </a:lnTo>
                        <a:lnTo>
                          <a:pt x="43" y="30"/>
                        </a:lnTo>
                        <a:lnTo>
                          <a:pt x="43" y="37"/>
                        </a:lnTo>
                        <a:lnTo>
                          <a:pt x="49" y="36"/>
                        </a:lnTo>
                        <a:lnTo>
                          <a:pt x="58" y="42"/>
                        </a:lnTo>
                        <a:lnTo>
                          <a:pt x="49" y="51"/>
                        </a:lnTo>
                        <a:lnTo>
                          <a:pt x="48" y="55"/>
                        </a:lnTo>
                        <a:lnTo>
                          <a:pt x="48" y="57"/>
                        </a:lnTo>
                        <a:lnTo>
                          <a:pt x="42" y="75"/>
                        </a:lnTo>
                        <a:lnTo>
                          <a:pt x="27" y="99"/>
                        </a:lnTo>
                        <a:lnTo>
                          <a:pt x="19" y="99"/>
                        </a:lnTo>
                        <a:lnTo>
                          <a:pt x="19" y="74"/>
                        </a:lnTo>
                        <a:lnTo>
                          <a:pt x="19" y="69"/>
                        </a:lnTo>
                        <a:lnTo>
                          <a:pt x="15" y="69"/>
                        </a:lnTo>
                        <a:lnTo>
                          <a:pt x="13" y="69"/>
                        </a:lnTo>
                        <a:lnTo>
                          <a:pt x="10" y="70"/>
                        </a:lnTo>
                        <a:lnTo>
                          <a:pt x="8" y="74"/>
                        </a:lnTo>
                        <a:lnTo>
                          <a:pt x="5" y="114"/>
                        </a:lnTo>
                        <a:lnTo>
                          <a:pt x="0" y="137"/>
                        </a:lnTo>
                        <a:lnTo>
                          <a:pt x="14" y="163"/>
                        </a:lnTo>
                        <a:lnTo>
                          <a:pt x="24" y="151"/>
                        </a:lnTo>
                        <a:lnTo>
                          <a:pt x="28" y="140"/>
                        </a:lnTo>
                        <a:lnTo>
                          <a:pt x="32" y="126"/>
                        </a:lnTo>
                        <a:lnTo>
                          <a:pt x="34" y="126"/>
                        </a:lnTo>
                        <a:lnTo>
                          <a:pt x="36" y="126"/>
                        </a:lnTo>
                        <a:lnTo>
                          <a:pt x="38" y="126"/>
                        </a:lnTo>
                        <a:lnTo>
                          <a:pt x="51" y="131"/>
                        </a:lnTo>
                        <a:lnTo>
                          <a:pt x="57" y="131"/>
                        </a:lnTo>
                        <a:lnTo>
                          <a:pt x="61" y="131"/>
                        </a:lnTo>
                        <a:lnTo>
                          <a:pt x="88" y="126"/>
                        </a:lnTo>
                        <a:lnTo>
                          <a:pt x="131" y="58"/>
                        </a:lnTo>
                        <a:lnTo>
                          <a:pt x="144" y="55"/>
                        </a:lnTo>
                        <a:lnTo>
                          <a:pt x="155" y="55"/>
                        </a:lnTo>
                        <a:lnTo>
                          <a:pt x="160" y="55"/>
                        </a:lnTo>
                        <a:lnTo>
                          <a:pt x="168" y="56"/>
                        </a:lnTo>
                        <a:lnTo>
                          <a:pt x="188" y="36"/>
                        </a:lnTo>
                        <a:lnTo>
                          <a:pt x="173" y="2"/>
                        </a:lnTo>
                        <a:lnTo>
                          <a:pt x="158" y="8"/>
                        </a:lnTo>
                        <a:close/>
                      </a:path>
                    </a:pathLst>
                  </a:custGeom>
                  <a:solidFill>
                    <a:srgbClr val="006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06" name="Freeform 99"/>
                  <p:cNvSpPr>
                    <a:spLocks/>
                  </p:cNvSpPr>
                  <p:nvPr/>
                </p:nvSpPr>
                <p:spPr bwMode="auto">
                  <a:xfrm>
                    <a:off x="1343" y="2997"/>
                    <a:ext cx="31" cy="14"/>
                  </a:xfrm>
                  <a:custGeom>
                    <a:avLst/>
                    <a:gdLst>
                      <a:gd name="T0" fmla="*/ 0 w 93"/>
                      <a:gd name="T1" fmla="*/ 0 h 44"/>
                      <a:gd name="T2" fmla="*/ 0 w 93"/>
                      <a:gd name="T3" fmla="*/ 0 h 44"/>
                      <a:gd name="T4" fmla="*/ 0 w 93"/>
                      <a:gd name="T5" fmla="*/ 0 h 44"/>
                      <a:gd name="T6" fmla="*/ 0 w 93"/>
                      <a:gd name="T7" fmla="*/ 0 h 44"/>
                      <a:gd name="T8" fmla="*/ 0 w 93"/>
                      <a:gd name="T9" fmla="*/ 0 h 44"/>
                      <a:gd name="T10" fmla="*/ 0 w 93"/>
                      <a:gd name="T11" fmla="*/ 0 h 44"/>
                      <a:gd name="T12" fmla="*/ 0 w 93"/>
                      <a:gd name="T13" fmla="*/ 0 h 44"/>
                      <a:gd name="T14" fmla="*/ 0 w 93"/>
                      <a:gd name="T15" fmla="*/ 0 h 44"/>
                      <a:gd name="T16" fmla="*/ 0 w 93"/>
                      <a:gd name="T17" fmla="*/ 0 h 44"/>
                      <a:gd name="T18" fmla="*/ 0 w 93"/>
                      <a:gd name="T19" fmla="*/ 0 h 44"/>
                      <a:gd name="T20" fmla="*/ 0 w 93"/>
                      <a:gd name="T21" fmla="*/ 0 h 44"/>
                      <a:gd name="T22" fmla="*/ 0 w 93"/>
                      <a:gd name="T23" fmla="*/ 0 h 44"/>
                      <a:gd name="T24" fmla="*/ 0 w 93"/>
                      <a:gd name="T25" fmla="*/ 0 h 44"/>
                      <a:gd name="T26" fmla="*/ 0 w 93"/>
                      <a:gd name="T27" fmla="*/ 0 h 44"/>
                      <a:gd name="T28" fmla="*/ 0 w 93"/>
                      <a:gd name="T29" fmla="*/ 0 h 44"/>
                      <a:gd name="T30" fmla="*/ 0 w 93"/>
                      <a:gd name="T31" fmla="*/ 0 h 44"/>
                      <a:gd name="T32" fmla="*/ 0 w 93"/>
                      <a:gd name="T33" fmla="*/ 0 h 44"/>
                      <a:gd name="T34" fmla="*/ 0 w 93"/>
                      <a:gd name="T35" fmla="*/ 0 h 44"/>
                      <a:gd name="T36" fmla="*/ 0 w 93"/>
                      <a:gd name="T37" fmla="*/ 0 h 44"/>
                      <a:gd name="T38" fmla="*/ 0 w 93"/>
                      <a:gd name="T39" fmla="*/ 0 h 44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93"/>
                      <a:gd name="T61" fmla="*/ 0 h 44"/>
                      <a:gd name="T62" fmla="*/ 93 w 93"/>
                      <a:gd name="T63" fmla="*/ 44 h 44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93" h="44">
                        <a:moveTo>
                          <a:pt x="89" y="32"/>
                        </a:moveTo>
                        <a:lnTo>
                          <a:pt x="93" y="23"/>
                        </a:lnTo>
                        <a:lnTo>
                          <a:pt x="74" y="10"/>
                        </a:lnTo>
                        <a:lnTo>
                          <a:pt x="56" y="1"/>
                        </a:lnTo>
                        <a:lnTo>
                          <a:pt x="53" y="11"/>
                        </a:lnTo>
                        <a:lnTo>
                          <a:pt x="29" y="1"/>
                        </a:lnTo>
                        <a:lnTo>
                          <a:pt x="24" y="0"/>
                        </a:lnTo>
                        <a:lnTo>
                          <a:pt x="20" y="0"/>
                        </a:lnTo>
                        <a:lnTo>
                          <a:pt x="14" y="2"/>
                        </a:lnTo>
                        <a:lnTo>
                          <a:pt x="10" y="4"/>
                        </a:lnTo>
                        <a:lnTo>
                          <a:pt x="6" y="7"/>
                        </a:lnTo>
                        <a:lnTo>
                          <a:pt x="0" y="15"/>
                        </a:lnTo>
                        <a:lnTo>
                          <a:pt x="5" y="27"/>
                        </a:lnTo>
                        <a:lnTo>
                          <a:pt x="18" y="20"/>
                        </a:lnTo>
                        <a:lnTo>
                          <a:pt x="28" y="32"/>
                        </a:lnTo>
                        <a:lnTo>
                          <a:pt x="29" y="37"/>
                        </a:lnTo>
                        <a:lnTo>
                          <a:pt x="41" y="40"/>
                        </a:lnTo>
                        <a:lnTo>
                          <a:pt x="50" y="35"/>
                        </a:lnTo>
                        <a:lnTo>
                          <a:pt x="81" y="44"/>
                        </a:lnTo>
                        <a:lnTo>
                          <a:pt x="89" y="32"/>
                        </a:lnTo>
                        <a:close/>
                      </a:path>
                    </a:pathLst>
                  </a:custGeom>
                  <a:solidFill>
                    <a:srgbClr val="006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07" name="Freeform 100"/>
                  <p:cNvSpPr>
                    <a:spLocks/>
                  </p:cNvSpPr>
                  <p:nvPr/>
                </p:nvSpPr>
                <p:spPr bwMode="auto">
                  <a:xfrm>
                    <a:off x="1343" y="3069"/>
                    <a:ext cx="16" cy="18"/>
                  </a:xfrm>
                  <a:custGeom>
                    <a:avLst/>
                    <a:gdLst>
                      <a:gd name="T0" fmla="*/ 0 w 47"/>
                      <a:gd name="T1" fmla="*/ 0 h 54"/>
                      <a:gd name="T2" fmla="*/ 0 w 47"/>
                      <a:gd name="T3" fmla="*/ 0 h 54"/>
                      <a:gd name="T4" fmla="*/ 0 w 47"/>
                      <a:gd name="T5" fmla="*/ 0 h 54"/>
                      <a:gd name="T6" fmla="*/ 0 w 47"/>
                      <a:gd name="T7" fmla="*/ 0 h 54"/>
                      <a:gd name="T8" fmla="*/ 0 w 47"/>
                      <a:gd name="T9" fmla="*/ 0 h 54"/>
                      <a:gd name="T10" fmla="*/ 0 w 47"/>
                      <a:gd name="T11" fmla="*/ 0 h 54"/>
                      <a:gd name="T12" fmla="*/ 0 w 47"/>
                      <a:gd name="T13" fmla="*/ 0 h 54"/>
                      <a:gd name="T14" fmla="*/ 0 w 47"/>
                      <a:gd name="T15" fmla="*/ 0 h 54"/>
                      <a:gd name="T16" fmla="*/ 0 w 47"/>
                      <a:gd name="T17" fmla="*/ 0 h 5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47"/>
                      <a:gd name="T28" fmla="*/ 0 h 54"/>
                      <a:gd name="T29" fmla="*/ 47 w 47"/>
                      <a:gd name="T30" fmla="*/ 54 h 54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47" h="54">
                        <a:moveTo>
                          <a:pt x="24" y="0"/>
                        </a:moveTo>
                        <a:lnTo>
                          <a:pt x="47" y="21"/>
                        </a:lnTo>
                        <a:lnTo>
                          <a:pt x="33" y="46"/>
                        </a:lnTo>
                        <a:lnTo>
                          <a:pt x="27" y="52"/>
                        </a:lnTo>
                        <a:lnTo>
                          <a:pt x="20" y="54"/>
                        </a:lnTo>
                        <a:lnTo>
                          <a:pt x="14" y="54"/>
                        </a:lnTo>
                        <a:lnTo>
                          <a:pt x="0" y="43"/>
                        </a:lnTo>
                        <a:lnTo>
                          <a:pt x="8" y="10"/>
                        </a:lnTo>
                        <a:lnTo>
                          <a:pt x="24" y="0"/>
                        </a:lnTo>
                        <a:close/>
                      </a:path>
                    </a:pathLst>
                  </a:custGeom>
                  <a:solidFill>
                    <a:srgbClr val="006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208" name="Freeform 101"/>
                  <p:cNvSpPr>
                    <a:spLocks/>
                  </p:cNvSpPr>
                  <p:nvPr/>
                </p:nvSpPr>
                <p:spPr bwMode="auto">
                  <a:xfrm>
                    <a:off x="1390" y="3030"/>
                    <a:ext cx="36" cy="20"/>
                  </a:xfrm>
                  <a:custGeom>
                    <a:avLst/>
                    <a:gdLst>
                      <a:gd name="T0" fmla="*/ 0 w 109"/>
                      <a:gd name="T1" fmla="*/ 0 h 61"/>
                      <a:gd name="T2" fmla="*/ 0 w 109"/>
                      <a:gd name="T3" fmla="*/ 0 h 61"/>
                      <a:gd name="T4" fmla="*/ 0 w 109"/>
                      <a:gd name="T5" fmla="*/ 0 h 61"/>
                      <a:gd name="T6" fmla="*/ 0 w 109"/>
                      <a:gd name="T7" fmla="*/ 0 h 61"/>
                      <a:gd name="T8" fmla="*/ 0 w 109"/>
                      <a:gd name="T9" fmla="*/ 0 h 61"/>
                      <a:gd name="T10" fmla="*/ 0 w 109"/>
                      <a:gd name="T11" fmla="*/ 0 h 61"/>
                      <a:gd name="T12" fmla="*/ 0 w 109"/>
                      <a:gd name="T13" fmla="*/ 0 h 61"/>
                      <a:gd name="T14" fmla="*/ 0 w 109"/>
                      <a:gd name="T15" fmla="*/ 0 h 61"/>
                      <a:gd name="T16" fmla="*/ 0 w 109"/>
                      <a:gd name="T17" fmla="*/ 0 h 61"/>
                      <a:gd name="T18" fmla="*/ 0 w 109"/>
                      <a:gd name="T19" fmla="*/ 0 h 61"/>
                      <a:gd name="T20" fmla="*/ 0 w 109"/>
                      <a:gd name="T21" fmla="*/ 0 h 61"/>
                      <a:gd name="T22" fmla="*/ 0 w 109"/>
                      <a:gd name="T23" fmla="*/ 0 h 61"/>
                      <a:gd name="T24" fmla="*/ 0 w 109"/>
                      <a:gd name="T25" fmla="*/ 0 h 61"/>
                      <a:gd name="T26" fmla="*/ 0 w 109"/>
                      <a:gd name="T27" fmla="*/ 0 h 61"/>
                      <a:gd name="T28" fmla="*/ 0 w 109"/>
                      <a:gd name="T29" fmla="*/ 0 h 61"/>
                      <a:gd name="T30" fmla="*/ 0 w 109"/>
                      <a:gd name="T31" fmla="*/ 0 h 61"/>
                      <a:gd name="T32" fmla="*/ 0 w 109"/>
                      <a:gd name="T33" fmla="*/ 0 h 61"/>
                      <a:gd name="T34" fmla="*/ 0 w 109"/>
                      <a:gd name="T35" fmla="*/ 0 h 61"/>
                      <a:gd name="T36" fmla="*/ 0 w 109"/>
                      <a:gd name="T37" fmla="*/ 0 h 61"/>
                      <a:gd name="T38" fmla="*/ 0 w 109"/>
                      <a:gd name="T39" fmla="*/ 0 h 61"/>
                      <a:gd name="T40" fmla="*/ 0 w 109"/>
                      <a:gd name="T41" fmla="*/ 0 h 61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109"/>
                      <a:gd name="T64" fmla="*/ 0 h 61"/>
                      <a:gd name="T65" fmla="*/ 109 w 109"/>
                      <a:gd name="T66" fmla="*/ 61 h 61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109" h="61">
                        <a:moveTo>
                          <a:pt x="87" y="0"/>
                        </a:moveTo>
                        <a:lnTo>
                          <a:pt x="77" y="0"/>
                        </a:lnTo>
                        <a:lnTo>
                          <a:pt x="71" y="14"/>
                        </a:lnTo>
                        <a:lnTo>
                          <a:pt x="30" y="15"/>
                        </a:lnTo>
                        <a:lnTo>
                          <a:pt x="20" y="4"/>
                        </a:lnTo>
                        <a:lnTo>
                          <a:pt x="15" y="2"/>
                        </a:lnTo>
                        <a:lnTo>
                          <a:pt x="5" y="2"/>
                        </a:lnTo>
                        <a:lnTo>
                          <a:pt x="3" y="11"/>
                        </a:lnTo>
                        <a:lnTo>
                          <a:pt x="1" y="24"/>
                        </a:lnTo>
                        <a:lnTo>
                          <a:pt x="1" y="32"/>
                        </a:lnTo>
                        <a:lnTo>
                          <a:pt x="0" y="47"/>
                        </a:lnTo>
                        <a:lnTo>
                          <a:pt x="3" y="48"/>
                        </a:lnTo>
                        <a:lnTo>
                          <a:pt x="7" y="61"/>
                        </a:lnTo>
                        <a:lnTo>
                          <a:pt x="36" y="61"/>
                        </a:lnTo>
                        <a:lnTo>
                          <a:pt x="44" y="53"/>
                        </a:lnTo>
                        <a:lnTo>
                          <a:pt x="49" y="53"/>
                        </a:lnTo>
                        <a:lnTo>
                          <a:pt x="50" y="53"/>
                        </a:lnTo>
                        <a:lnTo>
                          <a:pt x="62" y="58"/>
                        </a:lnTo>
                        <a:lnTo>
                          <a:pt x="99" y="57"/>
                        </a:lnTo>
                        <a:lnTo>
                          <a:pt x="109" y="24"/>
                        </a:lnTo>
                        <a:lnTo>
                          <a:pt x="87" y="0"/>
                        </a:lnTo>
                        <a:close/>
                      </a:path>
                    </a:pathLst>
                  </a:custGeom>
                  <a:solidFill>
                    <a:srgbClr val="006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" name="Group 102"/>
              <p:cNvGrpSpPr>
                <a:grpSpLocks/>
              </p:cNvGrpSpPr>
              <p:nvPr/>
            </p:nvGrpSpPr>
            <p:grpSpPr bwMode="auto">
              <a:xfrm>
                <a:off x="2544" y="1536"/>
                <a:ext cx="233" cy="629"/>
                <a:chOff x="1459" y="2875"/>
                <a:chExt cx="233" cy="629"/>
              </a:xfrm>
            </p:grpSpPr>
            <p:sp>
              <p:nvSpPr>
                <p:cNvPr id="4181" name="Freeform 103"/>
                <p:cNvSpPr>
                  <a:spLocks/>
                </p:cNvSpPr>
                <p:nvPr/>
              </p:nvSpPr>
              <p:spPr bwMode="auto">
                <a:xfrm>
                  <a:off x="1459" y="2875"/>
                  <a:ext cx="233" cy="629"/>
                </a:xfrm>
                <a:custGeom>
                  <a:avLst/>
                  <a:gdLst>
                    <a:gd name="T0" fmla="*/ 0 w 699"/>
                    <a:gd name="T1" fmla="*/ 0 h 1888"/>
                    <a:gd name="T2" fmla="*/ 0 w 699"/>
                    <a:gd name="T3" fmla="*/ 0 h 1888"/>
                    <a:gd name="T4" fmla="*/ 0 w 699"/>
                    <a:gd name="T5" fmla="*/ 0 h 1888"/>
                    <a:gd name="T6" fmla="*/ 0 w 699"/>
                    <a:gd name="T7" fmla="*/ 0 h 1888"/>
                    <a:gd name="T8" fmla="*/ 0 w 699"/>
                    <a:gd name="T9" fmla="*/ 0 h 1888"/>
                    <a:gd name="T10" fmla="*/ 0 w 699"/>
                    <a:gd name="T11" fmla="*/ 0 h 1888"/>
                    <a:gd name="T12" fmla="*/ 0 w 699"/>
                    <a:gd name="T13" fmla="*/ 0 h 1888"/>
                    <a:gd name="T14" fmla="*/ 0 w 699"/>
                    <a:gd name="T15" fmla="*/ 0 h 1888"/>
                    <a:gd name="T16" fmla="*/ 0 w 699"/>
                    <a:gd name="T17" fmla="*/ 0 h 1888"/>
                    <a:gd name="T18" fmla="*/ 0 w 699"/>
                    <a:gd name="T19" fmla="*/ 0 h 1888"/>
                    <a:gd name="T20" fmla="*/ 0 w 699"/>
                    <a:gd name="T21" fmla="*/ 0 h 1888"/>
                    <a:gd name="T22" fmla="*/ 0 w 699"/>
                    <a:gd name="T23" fmla="*/ 0 h 1888"/>
                    <a:gd name="T24" fmla="*/ 0 w 699"/>
                    <a:gd name="T25" fmla="*/ 0 h 1888"/>
                    <a:gd name="T26" fmla="*/ 0 w 699"/>
                    <a:gd name="T27" fmla="*/ 0 h 1888"/>
                    <a:gd name="T28" fmla="*/ 0 w 699"/>
                    <a:gd name="T29" fmla="*/ 0 h 1888"/>
                    <a:gd name="T30" fmla="*/ 0 w 699"/>
                    <a:gd name="T31" fmla="*/ 0 h 1888"/>
                    <a:gd name="T32" fmla="*/ 0 w 699"/>
                    <a:gd name="T33" fmla="*/ 0 h 1888"/>
                    <a:gd name="T34" fmla="*/ 0 w 699"/>
                    <a:gd name="T35" fmla="*/ 0 h 1888"/>
                    <a:gd name="T36" fmla="*/ 0 w 699"/>
                    <a:gd name="T37" fmla="*/ 0 h 1888"/>
                    <a:gd name="T38" fmla="*/ 0 w 699"/>
                    <a:gd name="T39" fmla="*/ 0 h 1888"/>
                    <a:gd name="T40" fmla="*/ 0 w 699"/>
                    <a:gd name="T41" fmla="*/ 0 h 1888"/>
                    <a:gd name="T42" fmla="*/ 0 w 699"/>
                    <a:gd name="T43" fmla="*/ 0 h 1888"/>
                    <a:gd name="T44" fmla="*/ 0 w 699"/>
                    <a:gd name="T45" fmla="*/ 0 h 1888"/>
                    <a:gd name="T46" fmla="*/ 0 w 699"/>
                    <a:gd name="T47" fmla="*/ 0 h 1888"/>
                    <a:gd name="T48" fmla="*/ 0 w 699"/>
                    <a:gd name="T49" fmla="*/ 0 h 1888"/>
                    <a:gd name="T50" fmla="*/ 0 w 699"/>
                    <a:gd name="T51" fmla="*/ 0 h 1888"/>
                    <a:gd name="T52" fmla="*/ 0 w 699"/>
                    <a:gd name="T53" fmla="*/ 0 h 1888"/>
                    <a:gd name="T54" fmla="*/ 0 w 699"/>
                    <a:gd name="T55" fmla="*/ 0 h 1888"/>
                    <a:gd name="T56" fmla="*/ 0 w 699"/>
                    <a:gd name="T57" fmla="*/ 0 h 1888"/>
                    <a:gd name="T58" fmla="*/ 0 w 699"/>
                    <a:gd name="T59" fmla="*/ 0 h 1888"/>
                    <a:gd name="T60" fmla="*/ 0 w 699"/>
                    <a:gd name="T61" fmla="*/ 1 h 1888"/>
                    <a:gd name="T62" fmla="*/ 0 w 699"/>
                    <a:gd name="T63" fmla="*/ 1 h 1888"/>
                    <a:gd name="T64" fmla="*/ 0 w 699"/>
                    <a:gd name="T65" fmla="*/ 0 h 1888"/>
                    <a:gd name="T66" fmla="*/ 0 w 699"/>
                    <a:gd name="T67" fmla="*/ 0 h 1888"/>
                    <a:gd name="T68" fmla="*/ 0 w 699"/>
                    <a:gd name="T69" fmla="*/ 0 h 1888"/>
                    <a:gd name="T70" fmla="*/ 0 w 699"/>
                    <a:gd name="T71" fmla="*/ 0 h 1888"/>
                    <a:gd name="T72" fmla="*/ 0 w 699"/>
                    <a:gd name="T73" fmla="*/ 0 h 1888"/>
                    <a:gd name="T74" fmla="*/ 0 w 699"/>
                    <a:gd name="T75" fmla="*/ 0 h 1888"/>
                    <a:gd name="T76" fmla="*/ 0 w 699"/>
                    <a:gd name="T77" fmla="*/ 0 h 1888"/>
                    <a:gd name="T78" fmla="*/ 0 w 699"/>
                    <a:gd name="T79" fmla="*/ 0 h 1888"/>
                    <a:gd name="T80" fmla="*/ 0 w 699"/>
                    <a:gd name="T81" fmla="*/ 0 h 1888"/>
                    <a:gd name="T82" fmla="*/ 0 w 699"/>
                    <a:gd name="T83" fmla="*/ 0 h 1888"/>
                    <a:gd name="T84" fmla="*/ 0 w 699"/>
                    <a:gd name="T85" fmla="*/ 0 h 1888"/>
                    <a:gd name="T86" fmla="*/ 0 w 699"/>
                    <a:gd name="T87" fmla="*/ 0 h 1888"/>
                    <a:gd name="T88" fmla="*/ 0 w 699"/>
                    <a:gd name="T89" fmla="*/ 0 h 1888"/>
                    <a:gd name="T90" fmla="*/ 0 w 699"/>
                    <a:gd name="T91" fmla="*/ 0 h 1888"/>
                    <a:gd name="T92" fmla="*/ 0 w 699"/>
                    <a:gd name="T93" fmla="*/ 0 h 1888"/>
                    <a:gd name="T94" fmla="*/ 0 w 699"/>
                    <a:gd name="T95" fmla="*/ 0 h 1888"/>
                    <a:gd name="T96" fmla="*/ 0 w 699"/>
                    <a:gd name="T97" fmla="*/ 0 h 1888"/>
                    <a:gd name="T98" fmla="*/ 0 w 699"/>
                    <a:gd name="T99" fmla="*/ 0 h 1888"/>
                    <a:gd name="T100" fmla="*/ 0 w 699"/>
                    <a:gd name="T101" fmla="*/ 0 h 1888"/>
                    <a:gd name="T102" fmla="*/ 0 w 699"/>
                    <a:gd name="T103" fmla="*/ 0 h 1888"/>
                    <a:gd name="T104" fmla="*/ 0 w 699"/>
                    <a:gd name="T105" fmla="*/ 0 h 1888"/>
                    <a:gd name="T106" fmla="*/ 0 w 699"/>
                    <a:gd name="T107" fmla="*/ 0 h 1888"/>
                    <a:gd name="T108" fmla="*/ 0 w 699"/>
                    <a:gd name="T109" fmla="*/ 0 h 1888"/>
                    <a:gd name="T110" fmla="*/ 0 w 699"/>
                    <a:gd name="T111" fmla="*/ 0 h 1888"/>
                    <a:gd name="T112" fmla="*/ 0 w 699"/>
                    <a:gd name="T113" fmla="*/ 0 h 1888"/>
                    <a:gd name="T114" fmla="*/ 0 w 699"/>
                    <a:gd name="T115" fmla="*/ 0 h 1888"/>
                    <a:gd name="T116" fmla="*/ 0 w 699"/>
                    <a:gd name="T117" fmla="*/ 0 h 1888"/>
                    <a:gd name="T118" fmla="*/ 0 w 699"/>
                    <a:gd name="T119" fmla="*/ 0 h 1888"/>
                    <a:gd name="T120" fmla="*/ 0 w 699"/>
                    <a:gd name="T121" fmla="*/ 0 h 1888"/>
                    <a:gd name="T122" fmla="*/ 0 w 699"/>
                    <a:gd name="T123" fmla="*/ 0 h 1888"/>
                    <a:gd name="T124" fmla="*/ 0 w 699"/>
                    <a:gd name="T125" fmla="*/ 0 h 1888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699"/>
                    <a:gd name="T190" fmla="*/ 0 h 1888"/>
                    <a:gd name="T191" fmla="*/ 699 w 699"/>
                    <a:gd name="T192" fmla="*/ 1888 h 1888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699" h="1888">
                      <a:moveTo>
                        <a:pt x="336" y="138"/>
                      </a:moveTo>
                      <a:lnTo>
                        <a:pt x="365" y="131"/>
                      </a:lnTo>
                      <a:lnTo>
                        <a:pt x="400" y="127"/>
                      </a:lnTo>
                      <a:lnTo>
                        <a:pt x="423" y="127"/>
                      </a:lnTo>
                      <a:lnTo>
                        <a:pt x="450" y="116"/>
                      </a:lnTo>
                      <a:lnTo>
                        <a:pt x="461" y="112"/>
                      </a:lnTo>
                      <a:lnTo>
                        <a:pt x="469" y="105"/>
                      </a:lnTo>
                      <a:lnTo>
                        <a:pt x="479" y="96"/>
                      </a:lnTo>
                      <a:lnTo>
                        <a:pt x="483" y="104"/>
                      </a:lnTo>
                      <a:lnTo>
                        <a:pt x="483" y="118"/>
                      </a:lnTo>
                      <a:lnTo>
                        <a:pt x="502" y="107"/>
                      </a:lnTo>
                      <a:lnTo>
                        <a:pt x="507" y="116"/>
                      </a:lnTo>
                      <a:lnTo>
                        <a:pt x="515" y="127"/>
                      </a:lnTo>
                      <a:lnTo>
                        <a:pt x="522" y="135"/>
                      </a:lnTo>
                      <a:lnTo>
                        <a:pt x="522" y="146"/>
                      </a:lnTo>
                      <a:lnTo>
                        <a:pt x="522" y="150"/>
                      </a:lnTo>
                      <a:lnTo>
                        <a:pt x="522" y="157"/>
                      </a:lnTo>
                      <a:lnTo>
                        <a:pt x="500" y="179"/>
                      </a:lnTo>
                      <a:lnTo>
                        <a:pt x="484" y="192"/>
                      </a:lnTo>
                      <a:lnTo>
                        <a:pt x="465" y="199"/>
                      </a:lnTo>
                      <a:lnTo>
                        <a:pt x="455" y="216"/>
                      </a:lnTo>
                      <a:lnTo>
                        <a:pt x="446" y="241"/>
                      </a:lnTo>
                      <a:lnTo>
                        <a:pt x="460" y="230"/>
                      </a:lnTo>
                      <a:lnTo>
                        <a:pt x="486" y="225"/>
                      </a:lnTo>
                      <a:lnTo>
                        <a:pt x="508" y="208"/>
                      </a:lnTo>
                      <a:lnTo>
                        <a:pt x="526" y="196"/>
                      </a:lnTo>
                      <a:lnTo>
                        <a:pt x="542" y="192"/>
                      </a:lnTo>
                      <a:lnTo>
                        <a:pt x="558" y="190"/>
                      </a:lnTo>
                      <a:lnTo>
                        <a:pt x="563" y="196"/>
                      </a:lnTo>
                      <a:lnTo>
                        <a:pt x="562" y="207"/>
                      </a:lnTo>
                      <a:lnTo>
                        <a:pt x="557" y="231"/>
                      </a:lnTo>
                      <a:lnTo>
                        <a:pt x="526" y="264"/>
                      </a:lnTo>
                      <a:lnTo>
                        <a:pt x="507" y="279"/>
                      </a:lnTo>
                      <a:lnTo>
                        <a:pt x="496" y="276"/>
                      </a:lnTo>
                      <a:lnTo>
                        <a:pt x="494" y="286"/>
                      </a:lnTo>
                      <a:lnTo>
                        <a:pt x="477" y="306"/>
                      </a:lnTo>
                      <a:lnTo>
                        <a:pt x="481" y="321"/>
                      </a:lnTo>
                      <a:lnTo>
                        <a:pt x="492" y="321"/>
                      </a:lnTo>
                      <a:lnTo>
                        <a:pt x="500" y="314"/>
                      </a:lnTo>
                      <a:lnTo>
                        <a:pt x="501" y="309"/>
                      </a:lnTo>
                      <a:lnTo>
                        <a:pt x="511" y="292"/>
                      </a:lnTo>
                      <a:lnTo>
                        <a:pt x="526" y="276"/>
                      </a:lnTo>
                      <a:lnTo>
                        <a:pt x="544" y="273"/>
                      </a:lnTo>
                      <a:lnTo>
                        <a:pt x="538" y="298"/>
                      </a:lnTo>
                      <a:lnTo>
                        <a:pt x="534" y="310"/>
                      </a:lnTo>
                      <a:lnTo>
                        <a:pt x="530" y="325"/>
                      </a:lnTo>
                      <a:lnTo>
                        <a:pt x="540" y="342"/>
                      </a:lnTo>
                      <a:lnTo>
                        <a:pt x="553" y="352"/>
                      </a:lnTo>
                      <a:lnTo>
                        <a:pt x="561" y="344"/>
                      </a:lnTo>
                      <a:lnTo>
                        <a:pt x="568" y="344"/>
                      </a:lnTo>
                      <a:lnTo>
                        <a:pt x="583" y="348"/>
                      </a:lnTo>
                      <a:lnTo>
                        <a:pt x="587" y="362"/>
                      </a:lnTo>
                      <a:lnTo>
                        <a:pt x="599" y="363"/>
                      </a:lnTo>
                      <a:lnTo>
                        <a:pt x="587" y="409"/>
                      </a:lnTo>
                      <a:lnTo>
                        <a:pt x="583" y="424"/>
                      </a:lnTo>
                      <a:lnTo>
                        <a:pt x="576" y="434"/>
                      </a:lnTo>
                      <a:lnTo>
                        <a:pt x="587" y="434"/>
                      </a:lnTo>
                      <a:lnTo>
                        <a:pt x="614" y="406"/>
                      </a:lnTo>
                      <a:lnTo>
                        <a:pt x="629" y="396"/>
                      </a:lnTo>
                      <a:lnTo>
                        <a:pt x="641" y="399"/>
                      </a:lnTo>
                      <a:lnTo>
                        <a:pt x="646" y="408"/>
                      </a:lnTo>
                      <a:lnTo>
                        <a:pt x="646" y="420"/>
                      </a:lnTo>
                      <a:lnTo>
                        <a:pt x="646" y="433"/>
                      </a:lnTo>
                      <a:lnTo>
                        <a:pt x="660" y="424"/>
                      </a:lnTo>
                      <a:lnTo>
                        <a:pt x="667" y="420"/>
                      </a:lnTo>
                      <a:lnTo>
                        <a:pt x="669" y="432"/>
                      </a:lnTo>
                      <a:lnTo>
                        <a:pt x="672" y="441"/>
                      </a:lnTo>
                      <a:lnTo>
                        <a:pt x="665" y="455"/>
                      </a:lnTo>
                      <a:lnTo>
                        <a:pt x="652" y="478"/>
                      </a:lnTo>
                      <a:lnTo>
                        <a:pt x="637" y="489"/>
                      </a:lnTo>
                      <a:lnTo>
                        <a:pt x="625" y="497"/>
                      </a:lnTo>
                      <a:lnTo>
                        <a:pt x="618" y="493"/>
                      </a:lnTo>
                      <a:lnTo>
                        <a:pt x="601" y="495"/>
                      </a:lnTo>
                      <a:lnTo>
                        <a:pt x="590" y="526"/>
                      </a:lnTo>
                      <a:lnTo>
                        <a:pt x="595" y="535"/>
                      </a:lnTo>
                      <a:lnTo>
                        <a:pt x="603" y="531"/>
                      </a:lnTo>
                      <a:lnTo>
                        <a:pt x="618" y="527"/>
                      </a:lnTo>
                      <a:lnTo>
                        <a:pt x="622" y="531"/>
                      </a:lnTo>
                      <a:lnTo>
                        <a:pt x="625" y="546"/>
                      </a:lnTo>
                      <a:lnTo>
                        <a:pt x="620" y="556"/>
                      </a:lnTo>
                      <a:lnTo>
                        <a:pt x="609" y="567"/>
                      </a:lnTo>
                      <a:lnTo>
                        <a:pt x="591" y="577"/>
                      </a:lnTo>
                      <a:lnTo>
                        <a:pt x="568" y="597"/>
                      </a:lnTo>
                      <a:lnTo>
                        <a:pt x="548" y="617"/>
                      </a:lnTo>
                      <a:lnTo>
                        <a:pt x="548" y="648"/>
                      </a:lnTo>
                      <a:lnTo>
                        <a:pt x="554" y="675"/>
                      </a:lnTo>
                      <a:lnTo>
                        <a:pt x="559" y="686"/>
                      </a:lnTo>
                      <a:lnTo>
                        <a:pt x="572" y="672"/>
                      </a:lnTo>
                      <a:lnTo>
                        <a:pt x="587" y="659"/>
                      </a:lnTo>
                      <a:lnTo>
                        <a:pt x="599" y="657"/>
                      </a:lnTo>
                      <a:lnTo>
                        <a:pt x="629" y="645"/>
                      </a:lnTo>
                      <a:lnTo>
                        <a:pt x="642" y="649"/>
                      </a:lnTo>
                      <a:lnTo>
                        <a:pt x="650" y="654"/>
                      </a:lnTo>
                      <a:lnTo>
                        <a:pt x="669" y="653"/>
                      </a:lnTo>
                      <a:lnTo>
                        <a:pt x="671" y="664"/>
                      </a:lnTo>
                      <a:lnTo>
                        <a:pt x="671" y="676"/>
                      </a:lnTo>
                      <a:lnTo>
                        <a:pt x="655" y="691"/>
                      </a:lnTo>
                      <a:lnTo>
                        <a:pt x="638" y="714"/>
                      </a:lnTo>
                      <a:lnTo>
                        <a:pt x="618" y="714"/>
                      </a:lnTo>
                      <a:lnTo>
                        <a:pt x="599" y="706"/>
                      </a:lnTo>
                      <a:lnTo>
                        <a:pt x="568" y="722"/>
                      </a:lnTo>
                      <a:lnTo>
                        <a:pt x="561" y="725"/>
                      </a:lnTo>
                      <a:lnTo>
                        <a:pt x="557" y="737"/>
                      </a:lnTo>
                      <a:lnTo>
                        <a:pt x="583" y="744"/>
                      </a:lnTo>
                      <a:lnTo>
                        <a:pt x="601" y="739"/>
                      </a:lnTo>
                      <a:lnTo>
                        <a:pt x="622" y="729"/>
                      </a:lnTo>
                      <a:lnTo>
                        <a:pt x="641" y="728"/>
                      </a:lnTo>
                      <a:lnTo>
                        <a:pt x="648" y="722"/>
                      </a:lnTo>
                      <a:lnTo>
                        <a:pt x="664" y="706"/>
                      </a:lnTo>
                      <a:lnTo>
                        <a:pt x="675" y="706"/>
                      </a:lnTo>
                      <a:lnTo>
                        <a:pt x="695" y="704"/>
                      </a:lnTo>
                      <a:lnTo>
                        <a:pt x="692" y="720"/>
                      </a:lnTo>
                      <a:lnTo>
                        <a:pt x="699" y="725"/>
                      </a:lnTo>
                      <a:lnTo>
                        <a:pt x="670" y="756"/>
                      </a:lnTo>
                      <a:lnTo>
                        <a:pt x="624" y="776"/>
                      </a:lnTo>
                      <a:lnTo>
                        <a:pt x="613" y="775"/>
                      </a:lnTo>
                      <a:lnTo>
                        <a:pt x="618" y="762"/>
                      </a:lnTo>
                      <a:lnTo>
                        <a:pt x="608" y="762"/>
                      </a:lnTo>
                      <a:lnTo>
                        <a:pt x="599" y="771"/>
                      </a:lnTo>
                      <a:lnTo>
                        <a:pt x="587" y="783"/>
                      </a:lnTo>
                      <a:lnTo>
                        <a:pt x="576" y="802"/>
                      </a:lnTo>
                      <a:lnTo>
                        <a:pt x="564" y="809"/>
                      </a:lnTo>
                      <a:lnTo>
                        <a:pt x="547" y="811"/>
                      </a:lnTo>
                      <a:lnTo>
                        <a:pt x="540" y="804"/>
                      </a:lnTo>
                      <a:lnTo>
                        <a:pt x="522" y="809"/>
                      </a:lnTo>
                      <a:lnTo>
                        <a:pt x="505" y="818"/>
                      </a:lnTo>
                      <a:lnTo>
                        <a:pt x="498" y="819"/>
                      </a:lnTo>
                      <a:lnTo>
                        <a:pt x="492" y="832"/>
                      </a:lnTo>
                      <a:lnTo>
                        <a:pt x="477" y="828"/>
                      </a:lnTo>
                      <a:lnTo>
                        <a:pt x="477" y="814"/>
                      </a:lnTo>
                      <a:lnTo>
                        <a:pt x="467" y="814"/>
                      </a:lnTo>
                      <a:lnTo>
                        <a:pt x="442" y="821"/>
                      </a:lnTo>
                      <a:lnTo>
                        <a:pt x="404" y="826"/>
                      </a:lnTo>
                      <a:lnTo>
                        <a:pt x="385" y="821"/>
                      </a:lnTo>
                      <a:lnTo>
                        <a:pt x="362" y="825"/>
                      </a:lnTo>
                      <a:lnTo>
                        <a:pt x="351" y="836"/>
                      </a:lnTo>
                      <a:lnTo>
                        <a:pt x="351" y="847"/>
                      </a:lnTo>
                      <a:lnTo>
                        <a:pt x="400" y="878"/>
                      </a:lnTo>
                      <a:lnTo>
                        <a:pt x="413" y="863"/>
                      </a:lnTo>
                      <a:lnTo>
                        <a:pt x="423" y="886"/>
                      </a:lnTo>
                      <a:lnTo>
                        <a:pt x="437" y="887"/>
                      </a:lnTo>
                      <a:lnTo>
                        <a:pt x="459" y="878"/>
                      </a:lnTo>
                      <a:lnTo>
                        <a:pt x="470" y="878"/>
                      </a:lnTo>
                      <a:lnTo>
                        <a:pt x="481" y="886"/>
                      </a:lnTo>
                      <a:lnTo>
                        <a:pt x="500" y="874"/>
                      </a:lnTo>
                      <a:lnTo>
                        <a:pt x="511" y="875"/>
                      </a:lnTo>
                      <a:lnTo>
                        <a:pt x="500" y="916"/>
                      </a:lnTo>
                      <a:lnTo>
                        <a:pt x="493" y="911"/>
                      </a:lnTo>
                      <a:lnTo>
                        <a:pt x="497" y="898"/>
                      </a:lnTo>
                      <a:lnTo>
                        <a:pt x="486" y="902"/>
                      </a:lnTo>
                      <a:lnTo>
                        <a:pt x="470" y="911"/>
                      </a:lnTo>
                      <a:lnTo>
                        <a:pt x="454" y="912"/>
                      </a:lnTo>
                      <a:lnTo>
                        <a:pt x="444" y="920"/>
                      </a:lnTo>
                      <a:lnTo>
                        <a:pt x="427" y="924"/>
                      </a:lnTo>
                      <a:lnTo>
                        <a:pt x="412" y="931"/>
                      </a:lnTo>
                      <a:lnTo>
                        <a:pt x="435" y="962"/>
                      </a:lnTo>
                      <a:lnTo>
                        <a:pt x="445" y="980"/>
                      </a:lnTo>
                      <a:lnTo>
                        <a:pt x="450" y="1000"/>
                      </a:lnTo>
                      <a:lnTo>
                        <a:pt x="460" y="991"/>
                      </a:lnTo>
                      <a:lnTo>
                        <a:pt x="479" y="1005"/>
                      </a:lnTo>
                      <a:lnTo>
                        <a:pt x="489" y="1013"/>
                      </a:lnTo>
                      <a:lnTo>
                        <a:pt x="496" y="1030"/>
                      </a:lnTo>
                      <a:lnTo>
                        <a:pt x="503" y="1030"/>
                      </a:lnTo>
                      <a:lnTo>
                        <a:pt x="511" y="1037"/>
                      </a:lnTo>
                      <a:lnTo>
                        <a:pt x="520" y="1030"/>
                      </a:lnTo>
                      <a:lnTo>
                        <a:pt x="528" y="1033"/>
                      </a:lnTo>
                      <a:lnTo>
                        <a:pt x="515" y="1039"/>
                      </a:lnTo>
                      <a:lnTo>
                        <a:pt x="503" y="1044"/>
                      </a:lnTo>
                      <a:lnTo>
                        <a:pt x="494" y="1043"/>
                      </a:lnTo>
                      <a:lnTo>
                        <a:pt x="489" y="1051"/>
                      </a:lnTo>
                      <a:lnTo>
                        <a:pt x="484" y="1051"/>
                      </a:lnTo>
                      <a:lnTo>
                        <a:pt x="481" y="1030"/>
                      </a:lnTo>
                      <a:lnTo>
                        <a:pt x="458" y="1030"/>
                      </a:lnTo>
                      <a:lnTo>
                        <a:pt x="453" y="1042"/>
                      </a:lnTo>
                      <a:lnTo>
                        <a:pt x="427" y="1034"/>
                      </a:lnTo>
                      <a:lnTo>
                        <a:pt x="413" y="1016"/>
                      </a:lnTo>
                      <a:lnTo>
                        <a:pt x="385" y="1014"/>
                      </a:lnTo>
                      <a:lnTo>
                        <a:pt x="375" y="1002"/>
                      </a:lnTo>
                      <a:lnTo>
                        <a:pt x="362" y="1004"/>
                      </a:lnTo>
                      <a:lnTo>
                        <a:pt x="355" y="1007"/>
                      </a:lnTo>
                      <a:lnTo>
                        <a:pt x="347" y="997"/>
                      </a:lnTo>
                      <a:lnTo>
                        <a:pt x="338" y="999"/>
                      </a:lnTo>
                      <a:lnTo>
                        <a:pt x="320" y="1024"/>
                      </a:lnTo>
                      <a:lnTo>
                        <a:pt x="315" y="1084"/>
                      </a:lnTo>
                      <a:lnTo>
                        <a:pt x="300" y="1822"/>
                      </a:lnTo>
                      <a:lnTo>
                        <a:pt x="304" y="1835"/>
                      </a:lnTo>
                      <a:lnTo>
                        <a:pt x="310" y="1846"/>
                      </a:lnTo>
                      <a:lnTo>
                        <a:pt x="342" y="1888"/>
                      </a:lnTo>
                      <a:lnTo>
                        <a:pt x="323" y="1887"/>
                      </a:lnTo>
                      <a:lnTo>
                        <a:pt x="282" y="1854"/>
                      </a:lnTo>
                      <a:lnTo>
                        <a:pt x="271" y="1854"/>
                      </a:lnTo>
                      <a:lnTo>
                        <a:pt x="238" y="1882"/>
                      </a:lnTo>
                      <a:lnTo>
                        <a:pt x="224" y="1878"/>
                      </a:lnTo>
                      <a:lnTo>
                        <a:pt x="249" y="1838"/>
                      </a:lnTo>
                      <a:lnTo>
                        <a:pt x="258" y="1818"/>
                      </a:lnTo>
                      <a:lnTo>
                        <a:pt x="278" y="1095"/>
                      </a:lnTo>
                      <a:lnTo>
                        <a:pt x="256" y="1072"/>
                      </a:lnTo>
                      <a:lnTo>
                        <a:pt x="214" y="1061"/>
                      </a:lnTo>
                      <a:lnTo>
                        <a:pt x="172" y="1049"/>
                      </a:lnTo>
                      <a:lnTo>
                        <a:pt x="164" y="1065"/>
                      </a:lnTo>
                      <a:lnTo>
                        <a:pt x="139" y="1047"/>
                      </a:lnTo>
                      <a:lnTo>
                        <a:pt x="132" y="1046"/>
                      </a:lnTo>
                      <a:lnTo>
                        <a:pt x="118" y="1042"/>
                      </a:lnTo>
                      <a:lnTo>
                        <a:pt x="104" y="1041"/>
                      </a:lnTo>
                      <a:lnTo>
                        <a:pt x="103" y="1034"/>
                      </a:lnTo>
                      <a:lnTo>
                        <a:pt x="98" y="1024"/>
                      </a:lnTo>
                      <a:lnTo>
                        <a:pt x="89" y="1023"/>
                      </a:lnTo>
                      <a:lnTo>
                        <a:pt x="79" y="1014"/>
                      </a:lnTo>
                      <a:lnTo>
                        <a:pt x="72" y="997"/>
                      </a:lnTo>
                      <a:lnTo>
                        <a:pt x="65" y="996"/>
                      </a:lnTo>
                      <a:lnTo>
                        <a:pt x="57" y="992"/>
                      </a:lnTo>
                      <a:lnTo>
                        <a:pt x="60" y="981"/>
                      </a:lnTo>
                      <a:lnTo>
                        <a:pt x="50" y="973"/>
                      </a:lnTo>
                      <a:lnTo>
                        <a:pt x="43" y="968"/>
                      </a:lnTo>
                      <a:lnTo>
                        <a:pt x="42" y="958"/>
                      </a:lnTo>
                      <a:lnTo>
                        <a:pt x="34" y="950"/>
                      </a:lnTo>
                      <a:lnTo>
                        <a:pt x="19" y="943"/>
                      </a:lnTo>
                      <a:lnTo>
                        <a:pt x="13" y="931"/>
                      </a:lnTo>
                      <a:lnTo>
                        <a:pt x="8" y="916"/>
                      </a:lnTo>
                      <a:lnTo>
                        <a:pt x="0" y="903"/>
                      </a:lnTo>
                      <a:lnTo>
                        <a:pt x="11" y="903"/>
                      </a:lnTo>
                      <a:lnTo>
                        <a:pt x="20" y="896"/>
                      </a:lnTo>
                      <a:lnTo>
                        <a:pt x="34" y="897"/>
                      </a:lnTo>
                      <a:lnTo>
                        <a:pt x="53" y="903"/>
                      </a:lnTo>
                      <a:lnTo>
                        <a:pt x="66" y="913"/>
                      </a:lnTo>
                      <a:lnTo>
                        <a:pt x="84" y="922"/>
                      </a:lnTo>
                      <a:lnTo>
                        <a:pt x="94" y="920"/>
                      </a:lnTo>
                      <a:lnTo>
                        <a:pt x="103" y="922"/>
                      </a:lnTo>
                      <a:lnTo>
                        <a:pt x="118" y="931"/>
                      </a:lnTo>
                      <a:lnTo>
                        <a:pt x="135" y="946"/>
                      </a:lnTo>
                      <a:lnTo>
                        <a:pt x="153" y="945"/>
                      </a:lnTo>
                      <a:lnTo>
                        <a:pt x="160" y="936"/>
                      </a:lnTo>
                      <a:lnTo>
                        <a:pt x="168" y="938"/>
                      </a:lnTo>
                      <a:lnTo>
                        <a:pt x="179" y="950"/>
                      </a:lnTo>
                      <a:lnTo>
                        <a:pt x="189" y="963"/>
                      </a:lnTo>
                      <a:lnTo>
                        <a:pt x="210" y="966"/>
                      </a:lnTo>
                      <a:lnTo>
                        <a:pt x="221" y="935"/>
                      </a:lnTo>
                      <a:lnTo>
                        <a:pt x="233" y="919"/>
                      </a:lnTo>
                      <a:lnTo>
                        <a:pt x="238" y="920"/>
                      </a:lnTo>
                      <a:lnTo>
                        <a:pt x="242" y="939"/>
                      </a:lnTo>
                      <a:lnTo>
                        <a:pt x="245" y="950"/>
                      </a:lnTo>
                      <a:lnTo>
                        <a:pt x="252" y="1000"/>
                      </a:lnTo>
                      <a:lnTo>
                        <a:pt x="257" y="1009"/>
                      </a:lnTo>
                      <a:lnTo>
                        <a:pt x="266" y="1020"/>
                      </a:lnTo>
                      <a:lnTo>
                        <a:pt x="275" y="1023"/>
                      </a:lnTo>
                      <a:lnTo>
                        <a:pt x="273" y="1006"/>
                      </a:lnTo>
                      <a:lnTo>
                        <a:pt x="268" y="997"/>
                      </a:lnTo>
                      <a:lnTo>
                        <a:pt x="273" y="987"/>
                      </a:lnTo>
                      <a:lnTo>
                        <a:pt x="271" y="974"/>
                      </a:lnTo>
                      <a:lnTo>
                        <a:pt x="264" y="958"/>
                      </a:lnTo>
                      <a:lnTo>
                        <a:pt x="267" y="954"/>
                      </a:lnTo>
                      <a:lnTo>
                        <a:pt x="281" y="963"/>
                      </a:lnTo>
                      <a:lnTo>
                        <a:pt x="283" y="949"/>
                      </a:lnTo>
                      <a:lnTo>
                        <a:pt x="286" y="938"/>
                      </a:lnTo>
                      <a:lnTo>
                        <a:pt x="282" y="926"/>
                      </a:lnTo>
                      <a:lnTo>
                        <a:pt x="282" y="908"/>
                      </a:lnTo>
                      <a:lnTo>
                        <a:pt x="267" y="912"/>
                      </a:lnTo>
                      <a:lnTo>
                        <a:pt x="249" y="916"/>
                      </a:lnTo>
                      <a:lnTo>
                        <a:pt x="231" y="899"/>
                      </a:lnTo>
                      <a:lnTo>
                        <a:pt x="224" y="896"/>
                      </a:lnTo>
                      <a:lnTo>
                        <a:pt x="215" y="896"/>
                      </a:lnTo>
                      <a:lnTo>
                        <a:pt x="200" y="903"/>
                      </a:lnTo>
                      <a:lnTo>
                        <a:pt x="191" y="906"/>
                      </a:lnTo>
                      <a:lnTo>
                        <a:pt x="177" y="896"/>
                      </a:lnTo>
                      <a:lnTo>
                        <a:pt x="164" y="893"/>
                      </a:lnTo>
                      <a:lnTo>
                        <a:pt x="155" y="902"/>
                      </a:lnTo>
                      <a:lnTo>
                        <a:pt x="149" y="901"/>
                      </a:lnTo>
                      <a:lnTo>
                        <a:pt x="140" y="892"/>
                      </a:lnTo>
                      <a:lnTo>
                        <a:pt x="128" y="886"/>
                      </a:lnTo>
                      <a:lnTo>
                        <a:pt x="120" y="886"/>
                      </a:lnTo>
                      <a:lnTo>
                        <a:pt x="117" y="896"/>
                      </a:lnTo>
                      <a:lnTo>
                        <a:pt x="111" y="898"/>
                      </a:lnTo>
                      <a:lnTo>
                        <a:pt x="100" y="891"/>
                      </a:lnTo>
                      <a:lnTo>
                        <a:pt x="92" y="882"/>
                      </a:lnTo>
                      <a:lnTo>
                        <a:pt x="76" y="882"/>
                      </a:lnTo>
                      <a:lnTo>
                        <a:pt x="65" y="866"/>
                      </a:lnTo>
                      <a:lnTo>
                        <a:pt x="61" y="833"/>
                      </a:lnTo>
                      <a:lnTo>
                        <a:pt x="69" y="816"/>
                      </a:lnTo>
                      <a:lnTo>
                        <a:pt x="75" y="812"/>
                      </a:lnTo>
                      <a:lnTo>
                        <a:pt x="88" y="813"/>
                      </a:lnTo>
                      <a:lnTo>
                        <a:pt x="103" y="812"/>
                      </a:lnTo>
                      <a:lnTo>
                        <a:pt x="99" y="791"/>
                      </a:lnTo>
                      <a:lnTo>
                        <a:pt x="88" y="785"/>
                      </a:lnTo>
                      <a:lnTo>
                        <a:pt x="84" y="772"/>
                      </a:lnTo>
                      <a:lnTo>
                        <a:pt x="72" y="767"/>
                      </a:lnTo>
                      <a:lnTo>
                        <a:pt x="72" y="753"/>
                      </a:lnTo>
                      <a:lnTo>
                        <a:pt x="80" y="733"/>
                      </a:lnTo>
                      <a:lnTo>
                        <a:pt x="85" y="714"/>
                      </a:lnTo>
                      <a:lnTo>
                        <a:pt x="65" y="703"/>
                      </a:lnTo>
                      <a:lnTo>
                        <a:pt x="39" y="695"/>
                      </a:lnTo>
                      <a:lnTo>
                        <a:pt x="41" y="681"/>
                      </a:lnTo>
                      <a:lnTo>
                        <a:pt x="22" y="658"/>
                      </a:lnTo>
                      <a:lnTo>
                        <a:pt x="14" y="645"/>
                      </a:lnTo>
                      <a:lnTo>
                        <a:pt x="11" y="634"/>
                      </a:lnTo>
                      <a:lnTo>
                        <a:pt x="15" y="622"/>
                      </a:lnTo>
                      <a:lnTo>
                        <a:pt x="17" y="606"/>
                      </a:lnTo>
                      <a:lnTo>
                        <a:pt x="28" y="609"/>
                      </a:lnTo>
                      <a:lnTo>
                        <a:pt x="37" y="606"/>
                      </a:lnTo>
                      <a:lnTo>
                        <a:pt x="41" y="595"/>
                      </a:lnTo>
                      <a:lnTo>
                        <a:pt x="45" y="592"/>
                      </a:lnTo>
                      <a:lnTo>
                        <a:pt x="69" y="596"/>
                      </a:lnTo>
                      <a:lnTo>
                        <a:pt x="86" y="588"/>
                      </a:lnTo>
                      <a:lnTo>
                        <a:pt x="95" y="572"/>
                      </a:lnTo>
                      <a:lnTo>
                        <a:pt x="107" y="573"/>
                      </a:lnTo>
                      <a:lnTo>
                        <a:pt x="114" y="569"/>
                      </a:lnTo>
                      <a:lnTo>
                        <a:pt x="114" y="554"/>
                      </a:lnTo>
                      <a:lnTo>
                        <a:pt x="109" y="544"/>
                      </a:lnTo>
                      <a:lnTo>
                        <a:pt x="103" y="542"/>
                      </a:lnTo>
                      <a:lnTo>
                        <a:pt x="80" y="548"/>
                      </a:lnTo>
                      <a:lnTo>
                        <a:pt x="55" y="549"/>
                      </a:lnTo>
                      <a:lnTo>
                        <a:pt x="65" y="526"/>
                      </a:lnTo>
                      <a:lnTo>
                        <a:pt x="57" y="508"/>
                      </a:lnTo>
                      <a:lnTo>
                        <a:pt x="42" y="493"/>
                      </a:lnTo>
                      <a:lnTo>
                        <a:pt x="29" y="483"/>
                      </a:lnTo>
                      <a:lnTo>
                        <a:pt x="19" y="484"/>
                      </a:lnTo>
                      <a:lnTo>
                        <a:pt x="18" y="462"/>
                      </a:lnTo>
                      <a:lnTo>
                        <a:pt x="27" y="462"/>
                      </a:lnTo>
                      <a:lnTo>
                        <a:pt x="41" y="441"/>
                      </a:lnTo>
                      <a:lnTo>
                        <a:pt x="61" y="409"/>
                      </a:lnTo>
                      <a:lnTo>
                        <a:pt x="71" y="394"/>
                      </a:lnTo>
                      <a:lnTo>
                        <a:pt x="85" y="412"/>
                      </a:lnTo>
                      <a:lnTo>
                        <a:pt x="99" y="405"/>
                      </a:lnTo>
                      <a:lnTo>
                        <a:pt x="112" y="394"/>
                      </a:lnTo>
                      <a:lnTo>
                        <a:pt x="122" y="384"/>
                      </a:lnTo>
                      <a:lnTo>
                        <a:pt x="128" y="372"/>
                      </a:lnTo>
                      <a:lnTo>
                        <a:pt x="122" y="359"/>
                      </a:lnTo>
                      <a:lnTo>
                        <a:pt x="118" y="340"/>
                      </a:lnTo>
                      <a:lnTo>
                        <a:pt x="97" y="335"/>
                      </a:lnTo>
                      <a:lnTo>
                        <a:pt x="90" y="329"/>
                      </a:lnTo>
                      <a:lnTo>
                        <a:pt x="88" y="318"/>
                      </a:lnTo>
                      <a:lnTo>
                        <a:pt x="81" y="307"/>
                      </a:lnTo>
                      <a:lnTo>
                        <a:pt x="74" y="310"/>
                      </a:lnTo>
                      <a:lnTo>
                        <a:pt x="61" y="307"/>
                      </a:lnTo>
                      <a:lnTo>
                        <a:pt x="69" y="279"/>
                      </a:lnTo>
                      <a:lnTo>
                        <a:pt x="84" y="272"/>
                      </a:lnTo>
                      <a:lnTo>
                        <a:pt x="95" y="268"/>
                      </a:lnTo>
                      <a:lnTo>
                        <a:pt x="103" y="263"/>
                      </a:lnTo>
                      <a:lnTo>
                        <a:pt x="114" y="218"/>
                      </a:lnTo>
                      <a:lnTo>
                        <a:pt x="114" y="207"/>
                      </a:lnTo>
                      <a:lnTo>
                        <a:pt x="130" y="203"/>
                      </a:lnTo>
                      <a:lnTo>
                        <a:pt x="149" y="202"/>
                      </a:lnTo>
                      <a:lnTo>
                        <a:pt x="156" y="178"/>
                      </a:lnTo>
                      <a:lnTo>
                        <a:pt x="165" y="170"/>
                      </a:lnTo>
                      <a:lnTo>
                        <a:pt x="178" y="160"/>
                      </a:lnTo>
                      <a:lnTo>
                        <a:pt x="194" y="137"/>
                      </a:lnTo>
                      <a:lnTo>
                        <a:pt x="208" y="124"/>
                      </a:lnTo>
                      <a:lnTo>
                        <a:pt x="217" y="123"/>
                      </a:lnTo>
                      <a:lnTo>
                        <a:pt x="225" y="131"/>
                      </a:lnTo>
                      <a:lnTo>
                        <a:pt x="240" y="131"/>
                      </a:lnTo>
                      <a:lnTo>
                        <a:pt x="252" y="127"/>
                      </a:lnTo>
                      <a:lnTo>
                        <a:pt x="257" y="122"/>
                      </a:lnTo>
                      <a:lnTo>
                        <a:pt x="263" y="116"/>
                      </a:lnTo>
                      <a:lnTo>
                        <a:pt x="268" y="114"/>
                      </a:lnTo>
                      <a:lnTo>
                        <a:pt x="263" y="104"/>
                      </a:lnTo>
                      <a:lnTo>
                        <a:pt x="256" y="98"/>
                      </a:lnTo>
                      <a:lnTo>
                        <a:pt x="259" y="89"/>
                      </a:lnTo>
                      <a:lnTo>
                        <a:pt x="262" y="82"/>
                      </a:lnTo>
                      <a:lnTo>
                        <a:pt x="263" y="76"/>
                      </a:lnTo>
                      <a:lnTo>
                        <a:pt x="266" y="71"/>
                      </a:lnTo>
                      <a:lnTo>
                        <a:pt x="277" y="60"/>
                      </a:lnTo>
                      <a:lnTo>
                        <a:pt x="282" y="51"/>
                      </a:lnTo>
                      <a:lnTo>
                        <a:pt x="282" y="29"/>
                      </a:lnTo>
                      <a:lnTo>
                        <a:pt x="281" y="34"/>
                      </a:lnTo>
                      <a:lnTo>
                        <a:pt x="294" y="15"/>
                      </a:lnTo>
                      <a:lnTo>
                        <a:pt x="308" y="0"/>
                      </a:lnTo>
                      <a:lnTo>
                        <a:pt x="315" y="8"/>
                      </a:lnTo>
                      <a:lnTo>
                        <a:pt x="304" y="13"/>
                      </a:lnTo>
                      <a:lnTo>
                        <a:pt x="310" y="18"/>
                      </a:lnTo>
                      <a:lnTo>
                        <a:pt x="318" y="23"/>
                      </a:lnTo>
                      <a:lnTo>
                        <a:pt x="361" y="60"/>
                      </a:lnTo>
                      <a:lnTo>
                        <a:pt x="361" y="66"/>
                      </a:lnTo>
                      <a:lnTo>
                        <a:pt x="353" y="80"/>
                      </a:lnTo>
                      <a:lnTo>
                        <a:pt x="347" y="85"/>
                      </a:lnTo>
                      <a:lnTo>
                        <a:pt x="341" y="85"/>
                      </a:lnTo>
                      <a:lnTo>
                        <a:pt x="336" y="79"/>
                      </a:lnTo>
                      <a:lnTo>
                        <a:pt x="325" y="71"/>
                      </a:lnTo>
                      <a:lnTo>
                        <a:pt x="319" y="76"/>
                      </a:lnTo>
                      <a:lnTo>
                        <a:pt x="322" y="85"/>
                      </a:lnTo>
                      <a:lnTo>
                        <a:pt x="327" y="89"/>
                      </a:lnTo>
                      <a:lnTo>
                        <a:pt x="337" y="93"/>
                      </a:lnTo>
                      <a:lnTo>
                        <a:pt x="334" y="107"/>
                      </a:lnTo>
                      <a:lnTo>
                        <a:pt x="336" y="122"/>
                      </a:lnTo>
                      <a:lnTo>
                        <a:pt x="336" y="138"/>
                      </a:lnTo>
                      <a:close/>
                    </a:path>
                  </a:pathLst>
                </a:custGeom>
                <a:solidFill>
                  <a:srgbClr val="00E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6" name="Group 104"/>
                <p:cNvGrpSpPr>
                  <a:grpSpLocks/>
                </p:cNvGrpSpPr>
                <p:nvPr/>
              </p:nvGrpSpPr>
              <p:grpSpPr bwMode="auto">
                <a:xfrm>
                  <a:off x="1507" y="2961"/>
                  <a:ext cx="138" cy="264"/>
                  <a:chOff x="1507" y="2961"/>
                  <a:chExt cx="138" cy="264"/>
                </a:xfrm>
              </p:grpSpPr>
              <p:sp>
                <p:nvSpPr>
                  <p:cNvPr id="4183" name="Freeform 105"/>
                  <p:cNvSpPr>
                    <a:spLocks/>
                  </p:cNvSpPr>
                  <p:nvPr/>
                </p:nvSpPr>
                <p:spPr bwMode="auto">
                  <a:xfrm>
                    <a:off x="1582" y="2974"/>
                    <a:ext cx="19" cy="18"/>
                  </a:xfrm>
                  <a:custGeom>
                    <a:avLst/>
                    <a:gdLst>
                      <a:gd name="T0" fmla="*/ 0 w 56"/>
                      <a:gd name="T1" fmla="*/ 0 h 55"/>
                      <a:gd name="T2" fmla="*/ 0 w 56"/>
                      <a:gd name="T3" fmla="*/ 0 h 55"/>
                      <a:gd name="T4" fmla="*/ 0 w 56"/>
                      <a:gd name="T5" fmla="*/ 0 h 55"/>
                      <a:gd name="T6" fmla="*/ 0 w 56"/>
                      <a:gd name="T7" fmla="*/ 0 h 55"/>
                      <a:gd name="T8" fmla="*/ 0 w 56"/>
                      <a:gd name="T9" fmla="*/ 0 h 55"/>
                      <a:gd name="T10" fmla="*/ 0 w 56"/>
                      <a:gd name="T11" fmla="*/ 0 h 55"/>
                      <a:gd name="T12" fmla="*/ 0 w 56"/>
                      <a:gd name="T13" fmla="*/ 0 h 55"/>
                      <a:gd name="T14" fmla="*/ 0 w 56"/>
                      <a:gd name="T15" fmla="*/ 0 h 55"/>
                      <a:gd name="T16" fmla="*/ 0 w 56"/>
                      <a:gd name="T17" fmla="*/ 0 h 55"/>
                      <a:gd name="T18" fmla="*/ 0 w 56"/>
                      <a:gd name="T19" fmla="*/ 0 h 55"/>
                      <a:gd name="T20" fmla="*/ 0 w 56"/>
                      <a:gd name="T21" fmla="*/ 0 h 55"/>
                      <a:gd name="T22" fmla="*/ 0 w 56"/>
                      <a:gd name="T23" fmla="*/ 0 h 55"/>
                      <a:gd name="T24" fmla="*/ 0 w 56"/>
                      <a:gd name="T25" fmla="*/ 0 h 55"/>
                      <a:gd name="T26" fmla="*/ 0 w 56"/>
                      <a:gd name="T27" fmla="*/ 0 h 55"/>
                      <a:gd name="T28" fmla="*/ 0 w 56"/>
                      <a:gd name="T29" fmla="*/ 0 h 55"/>
                      <a:gd name="T30" fmla="*/ 0 w 56"/>
                      <a:gd name="T31" fmla="*/ 0 h 55"/>
                      <a:gd name="T32" fmla="*/ 0 w 56"/>
                      <a:gd name="T33" fmla="*/ 0 h 5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56"/>
                      <a:gd name="T52" fmla="*/ 0 h 55"/>
                      <a:gd name="T53" fmla="*/ 56 w 56"/>
                      <a:gd name="T54" fmla="*/ 55 h 55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56" h="55">
                        <a:moveTo>
                          <a:pt x="56" y="4"/>
                        </a:moveTo>
                        <a:lnTo>
                          <a:pt x="56" y="0"/>
                        </a:lnTo>
                        <a:lnTo>
                          <a:pt x="52" y="0"/>
                        </a:lnTo>
                        <a:lnTo>
                          <a:pt x="44" y="12"/>
                        </a:lnTo>
                        <a:lnTo>
                          <a:pt x="29" y="32"/>
                        </a:lnTo>
                        <a:lnTo>
                          <a:pt x="5" y="39"/>
                        </a:lnTo>
                        <a:lnTo>
                          <a:pt x="0" y="44"/>
                        </a:lnTo>
                        <a:lnTo>
                          <a:pt x="0" y="51"/>
                        </a:lnTo>
                        <a:lnTo>
                          <a:pt x="11" y="55"/>
                        </a:lnTo>
                        <a:lnTo>
                          <a:pt x="14" y="55"/>
                        </a:lnTo>
                        <a:lnTo>
                          <a:pt x="25" y="50"/>
                        </a:lnTo>
                        <a:lnTo>
                          <a:pt x="25" y="51"/>
                        </a:lnTo>
                        <a:lnTo>
                          <a:pt x="37" y="51"/>
                        </a:lnTo>
                        <a:lnTo>
                          <a:pt x="44" y="28"/>
                        </a:lnTo>
                        <a:lnTo>
                          <a:pt x="48" y="27"/>
                        </a:lnTo>
                        <a:lnTo>
                          <a:pt x="52" y="27"/>
                        </a:lnTo>
                        <a:lnTo>
                          <a:pt x="56" y="4"/>
                        </a:lnTo>
                        <a:close/>
                      </a:path>
                    </a:pathLst>
                  </a:custGeom>
                  <a:solidFill>
                    <a:srgbClr val="00A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84" name="Freeform 106"/>
                  <p:cNvSpPr>
                    <a:spLocks/>
                  </p:cNvSpPr>
                  <p:nvPr/>
                </p:nvSpPr>
                <p:spPr bwMode="auto">
                  <a:xfrm>
                    <a:off x="1565" y="2961"/>
                    <a:ext cx="12" cy="25"/>
                  </a:xfrm>
                  <a:custGeom>
                    <a:avLst/>
                    <a:gdLst>
                      <a:gd name="T0" fmla="*/ 0 w 34"/>
                      <a:gd name="T1" fmla="*/ 0 h 76"/>
                      <a:gd name="T2" fmla="*/ 0 w 34"/>
                      <a:gd name="T3" fmla="*/ 0 h 76"/>
                      <a:gd name="T4" fmla="*/ 0 w 34"/>
                      <a:gd name="T5" fmla="*/ 0 h 76"/>
                      <a:gd name="T6" fmla="*/ 0 w 34"/>
                      <a:gd name="T7" fmla="*/ 0 h 76"/>
                      <a:gd name="T8" fmla="*/ 0 w 34"/>
                      <a:gd name="T9" fmla="*/ 0 h 76"/>
                      <a:gd name="T10" fmla="*/ 0 w 34"/>
                      <a:gd name="T11" fmla="*/ 0 h 76"/>
                      <a:gd name="T12" fmla="*/ 0 w 34"/>
                      <a:gd name="T13" fmla="*/ 0 h 76"/>
                      <a:gd name="T14" fmla="*/ 0 w 34"/>
                      <a:gd name="T15" fmla="*/ 0 h 76"/>
                      <a:gd name="T16" fmla="*/ 0 w 34"/>
                      <a:gd name="T17" fmla="*/ 0 h 76"/>
                      <a:gd name="T18" fmla="*/ 0 w 34"/>
                      <a:gd name="T19" fmla="*/ 0 h 76"/>
                      <a:gd name="T20" fmla="*/ 0 w 34"/>
                      <a:gd name="T21" fmla="*/ 0 h 76"/>
                      <a:gd name="T22" fmla="*/ 0 w 34"/>
                      <a:gd name="T23" fmla="*/ 0 h 76"/>
                      <a:gd name="T24" fmla="*/ 0 w 34"/>
                      <a:gd name="T25" fmla="*/ 0 h 76"/>
                      <a:gd name="T26" fmla="*/ 0 w 34"/>
                      <a:gd name="T27" fmla="*/ 0 h 76"/>
                      <a:gd name="T28" fmla="*/ 0 w 34"/>
                      <a:gd name="T29" fmla="*/ 0 h 76"/>
                      <a:gd name="T30" fmla="*/ 0 w 34"/>
                      <a:gd name="T31" fmla="*/ 0 h 76"/>
                      <a:gd name="T32" fmla="*/ 0 w 34"/>
                      <a:gd name="T33" fmla="*/ 0 h 76"/>
                      <a:gd name="T34" fmla="*/ 0 w 34"/>
                      <a:gd name="T35" fmla="*/ 0 h 76"/>
                      <a:gd name="T36" fmla="*/ 0 w 34"/>
                      <a:gd name="T37" fmla="*/ 0 h 76"/>
                      <a:gd name="T38" fmla="*/ 0 w 34"/>
                      <a:gd name="T39" fmla="*/ 0 h 76"/>
                      <a:gd name="T40" fmla="*/ 0 w 34"/>
                      <a:gd name="T41" fmla="*/ 0 h 7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34"/>
                      <a:gd name="T64" fmla="*/ 0 h 76"/>
                      <a:gd name="T65" fmla="*/ 34 w 34"/>
                      <a:gd name="T66" fmla="*/ 76 h 7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34" h="76">
                        <a:moveTo>
                          <a:pt x="32" y="18"/>
                        </a:moveTo>
                        <a:lnTo>
                          <a:pt x="33" y="5"/>
                        </a:lnTo>
                        <a:lnTo>
                          <a:pt x="32" y="1"/>
                        </a:lnTo>
                        <a:lnTo>
                          <a:pt x="28" y="0"/>
                        </a:lnTo>
                        <a:lnTo>
                          <a:pt x="24" y="0"/>
                        </a:lnTo>
                        <a:lnTo>
                          <a:pt x="20" y="2"/>
                        </a:lnTo>
                        <a:lnTo>
                          <a:pt x="4" y="18"/>
                        </a:lnTo>
                        <a:lnTo>
                          <a:pt x="4" y="21"/>
                        </a:lnTo>
                        <a:lnTo>
                          <a:pt x="4" y="29"/>
                        </a:lnTo>
                        <a:lnTo>
                          <a:pt x="1" y="43"/>
                        </a:lnTo>
                        <a:lnTo>
                          <a:pt x="0" y="52"/>
                        </a:lnTo>
                        <a:lnTo>
                          <a:pt x="1" y="62"/>
                        </a:lnTo>
                        <a:lnTo>
                          <a:pt x="5" y="70"/>
                        </a:lnTo>
                        <a:lnTo>
                          <a:pt x="8" y="74"/>
                        </a:lnTo>
                        <a:lnTo>
                          <a:pt x="14" y="76"/>
                        </a:lnTo>
                        <a:lnTo>
                          <a:pt x="22" y="76"/>
                        </a:lnTo>
                        <a:lnTo>
                          <a:pt x="23" y="65"/>
                        </a:lnTo>
                        <a:lnTo>
                          <a:pt x="25" y="49"/>
                        </a:lnTo>
                        <a:lnTo>
                          <a:pt x="29" y="40"/>
                        </a:lnTo>
                        <a:lnTo>
                          <a:pt x="34" y="29"/>
                        </a:lnTo>
                        <a:lnTo>
                          <a:pt x="32" y="18"/>
                        </a:lnTo>
                        <a:close/>
                      </a:path>
                    </a:pathLst>
                  </a:custGeom>
                  <a:solidFill>
                    <a:srgbClr val="00A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85" name="Freeform 107"/>
                  <p:cNvSpPr>
                    <a:spLocks/>
                  </p:cNvSpPr>
                  <p:nvPr/>
                </p:nvSpPr>
                <p:spPr bwMode="auto">
                  <a:xfrm>
                    <a:off x="1521" y="2975"/>
                    <a:ext cx="41" cy="22"/>
                  </a:xfrm>
                  <a:custGeom>
                    <a:avLst/>
                    <a:gdLst>
                      <a:gd name="T0" fmla="*/ 0 w 124"/>
                      <a:gd name="T1" fmla="*/ 0 h 67"/>
                      <a:gd name="T2" fmla="*/ 0 w 124"/>
                      <a:gd name="T3" fmla="*/ 0 h 67"/>
                      <a:gd name="T4" fmla="*/ 0 w 124"/>
                      <a:gd name="T5" fmla="*/ 0 h 67"/>
                      <a:gd name="T6" fmla="*/ 0 w 124"/>
                      <a:gd name="T7" fmla="*/ 0 h 67"/>
                      <a:gd name="T8" fmla="*/ 0 w 124"/>
                      <a:gd name="T9" fmla="*/ 0 h 67"/>
                      <a:gd name="T10" fmla="*/ 0 w 124"/>
                      <a:gd name="T11" fmla="*/ 0 h 67"/>
                      <a:gd name="T12" fmla="*/ 0 w 124"/>
                      <a:gd name="T13" fmla="*/ 0 h 67"/>
                      <a:gd name="T14" fmla="*/ 0 w 124"/>
                      <a:gd name="T15" fmla="*/ 0 h 67"/>
                      <a:gd name="T16" fmla="*/ 0 w 124"/>
                      <a:gd name="T17" fmla="*/ 0 h 67"/>
                      <a:gd name="T18" fmla="*/ 0 w 124"/>
                      <a:gd name="T19" fmla="*/ 0 h 67"/>
                      <a:gd name="T20" fmla="*/ 0 w 124"/>
                      <a:gd name="T21" fmla="*/ 0 h 67"/>
                      <a:gd name="T22" fmla="*/ 0 w 124"/>
                      <a:gd name="T23" fmla="*/ 0 h 67"/>
                      <a:gd name="T24" fmla="*/ 0 w 124"/>
                      <a:gd name="T25" fmla="*/ 0 h 67"/>
                      <a:gd name="T26" fmla="*/ 0 w 124"/>
                      <a:gd name="T27" fmla="*/ 0 h 67"/>
                      <a:gd name="T28" fmla="*/ 0 w 124"/>
                      <a:gd name="T29" fmla="*/ 0 h 67"/>
                      <a:gd name="T30" fmla="*/ 0 w 124"/>
                      <a:gd name="T31" fmla="*/ 0 h 67"/>
                      <a:gd name="T32" fmla="*/ 0 w 124"/>
                      <a:gd name="T33" fmla="*/ 0 h 67"/>
                      <a:gd name="T34" fmla="*/ 0 w 124"/>
                      <a:gd name="T35" fmla="*/ 0 h 67"/>
                      <a:gd name="T36" fmla="*/ 0 w 124"/>
                      <a:gd name="T37" fmla="*/ 0 h 67"/>
                      <a:gd name="T38" fmla="*/ 0 w 124"/>
                      <a:gd name="T39" fmla="*/ 0 h 67"/>
                      <a:gd name="T40" fmla="*/ 0 w 124"/>
                      <a:gd name="T41" fmla="*/ 0 h 67"/>
                      <a:gd name="T42" fmla="*/ 0 w 124"/>
                      <a:gd name="T43" fmla="*/ 0 h 67"/>
                      <a:gd name="T44" fmla="*/ 0 w 124"/>
                      <a:gd name="T45" fmla="*/ 0 h 67"/>
                      <a:gd name="T46" fmla="*/ 0 w 124"/>
                      <a:gd name="T47" fmla="*/ 0 h 67"/>
                      <a:gd name="T48" fmla="*/ 0 w 124"/>
                      <a:gd name="T49" fmla="*/ 0 h 67"/>
                      <a:gd name="T50" fmla="*/ 0 w 124"/>
                      <a:gd name="T51" fmla="*/ 0 h 67"/>
                      <a:gd name="T52" fmla="*/ 0 w 124"/>
                      <a:gd name="T53" fmla="*/ 0 h 67"/>
                      <a:gd name="T54" fmla="*/ 0 w 124"/>
                      <a:gd name="T55" fmla="*/ 0 h 67"/>
                      <a:gd name="T56" fmla="*/ 0 w 124"/>
                      <a:gd name="T57" fmla="*/ 0 h 67"/>
                      <a:gd name="T58" fmla="*/ 0 w 124"/>
                      <a:gd name="T59" fmla="*/ 0 h 67"/>
                      <a:gd name="T60" fmla="*/ 0 w 124"/>
                      <a:gd name="T61" fmla="*/ 0 h 67"/>
                      <a:gd name="T62" fmla="*/ 0 w 124"/>
                      <a:gd name="T63" fmla="*/ 0 h 67"/>
                      <a:gd name="T64" fmla="*/ 0 w 124"/>
                      <a:gd name="T65" fmla="*/ 0 h 67"/>
                      <a:gd name="T66" fmla="*/ 0 w 124"/>
                      <a:gd name="T67" fmla="*/ 0 h 67"/>
                      <a:gd name="T68" fmla="*/ 0 w 124"/>
                      <a:gd name="T69" fmla="*/ 0 h 67"/>
                      <a:gd name="T70" fmla="*/ 0 w 124"/>
                      <a:gd name="T71" fmla="*/ 0 h 67"/>
                      <a:gd name="T72" fmla="*/ 0 w 124"/>
                      <a:gd name="T73" fmla="*/ 0 h 67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w 124"/>
                      <a:gd name="T112" fmla="*/ 0 h 67"/>
                      <a:gd name="T113" fmla="*/ 124 w 124"/>
                      <a:gd name="T114" fmla="*/ 67 h 67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T111" t="T112" r="T113" b="T114"/>
                    <a:pathLst>
                      <a:path w="124" h="67">
                        <a:moveTo>
                          <a:pt x="123" y="57"/>
                        </a:moveTo>
                        <a:lnTo>
                          <a:pt x="124" y="5"/>
                        </a:lnTo>
                        <a:lnTo>
                          <a:pt x="123" y="1"/>
                        </a:lnTo>
                        <a:lnTo>
                          <a:pt x="120" y="1"/>
                        </a:lnTo>
                        <a:lnTo>
                          <a:pt x="115" y="0"/>
                        </a:lnTo>
                        <a:lnTo>
                          <a:pt x="110" y="2"/>
                        </a:lnTo>
                        <a:lnTo>
                          <a:pt x="34" y="37"/>
                        </a:lnTo>
                        <a:lnTo>
                          <a:pt x="15" y="37"/>
                        </a:lnTo>
                        <a:lnTo>
                          <a:pt x="8" y="39"/>
                        </a:lnTo>
                        <a:lnTo>
                          <a:pt x="2" y="40"/>
                        </a:lnTo>
                        <a:lnTo>
                          <a:pt x="0" y="44"/>
                        </a:lnTo>
                        <a:lnTo>
                          <a:pt x="0" y="54"/>
                        </a:lnTo>
                        <a:lnTo>
                          <a:pt x="2" y="61"/>
                        </a:lnTo>
                        <a:lnTo>
                          <a:pt x="3" y="66"/>
                        </a:lnTo>
                        <a:lnTo>
                          <a:pt x="11" y="67"/>
                        </a:lnTo>
                        <a:lnTo>
                          <a:pt x="14" y="66"/>
                        </a:lnTo>
                        <a:lnTo>
                          <a:pt x="17" y="62"/>
                        </a:lnTo>
                        <a:lnTo>
                          <a:pt x="20" y="54"/>
                        </a:lnTo>
                        <a:lnTo>
                          <a:pt x="26" y="56"/>
                        </a:lnTo>
                        <a:lnTo>
                          <a:pt x="29" y="56"/>
                        </a:lnTo>
                        <a:lnTo>
                          <a:pt x="31" y="59"/>
                        </a:lnTo>
                        <a:lnTo>
                          <a:pt x="39" y="63"/>
                        </a:lnTo>
                        <a:lnTo>
                          <a:pt x="45" y="63"/>
                        </a:lnTo>
                        <a:lnTo>
                          <a:pt x="54" y="63"/>
                        </a:lnTo>
                        <a:lnTo>
                          <a:pt x="59" y="61"/>
                        </a:lnTo>
                        <a:lnTo>
                          <a:pt x="64" y="58"/>
                        </a:lnTo>
                        <a:lnTo>
                          <a:pt x="67" y="57"/>
                        </a:lnTo>
                        <a:lnTo>
                          <a:pt x="71" y="58"/>
                        </a:lnTo>
                        <a:lnTo>
                          <a:pt x="75" y="59"/>
                        </a:lnTo>
                        <a:lnTo>
                          <a:pt x="86" y="66"/>
                        </a:lnTo>
                        <a:lnTo>
                          <a:pt x="89" y="66"/>
                        </a:lnTo>
                        <a:lnTo>
                          <a:pt x="90" y="63"/>
                        </a:lnTo>
                        <a:lnTo>
                          <a:pt x="105" y="52"/>
                        </a:lnTo>
                        <a:lnTo>
                          <a:pt x="109" y="53"/>
                        </a:lnTo>
                        <a:lnTo>
                          <a:pt x="111" y="62"/>
                        </a:lnTo>
                        <a:lnTo>
                          <a:pt x="119" y="62"/>
                        </a:lnTo>
                        <a:lnTo>
                          <a:pt x="123" y="57"/>
                        </a:lnTo>
                        <a:close/>
                      </a:path>
                    </a:pathLst>
                  </a:custGeom>
                  <a:solidFill>
                    <a:srgbClr val="00A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86" name="Freeform 108"/>
                  <p:cNvSpPr>
                    <a:spLocks/>
                  </p:cNvSpPr>
                  <p:nvPr/>
                </p:nvSpPr>
                <p:spPr bwMode="auto">
                  <a:xfrm>
                    <a:off x="1507" y="3036"/>
                    <a:ext cx="42" cy="27"/>
                  </a:xfrm>
                  <a:custGeom>
                    <a:avLst/>
                    <a:gdLst>
                      <a:gd name="T0" fmla="*/ 0 w 126"/>
                      <a:gd name="T1" fmla="*/ 0 h 81"/>
                      <a:gd name="T2" fmla="*/ 0 w 126"/>
                      <a:gd name="T3" fmla="*/ 0 h 81"/>
                      <a:gd name="T4" fmla="*/ 0 w 126"/>
                      <a:gd name="T5" fmla="*/ 0 h 81"/>
                      <a:gd name="T6" fmla="*/ 0 w 126"/>
                      <a:gd name="T7" fmla="*/ 0 h 81"/>
                      <a:gd name="T8" fmla="*/ 0 w 126"/>
                      <a:gd name="T9" fmla="*/ 0 h 81"/>
                      <a:gd name="T10" fmla="*/ 0 w 126"/>
                      <a:gd name="T11" fmla="*/ 0 h 81"/>
                      <a:gd name="T12" fmla="*/ 0 w 126"/>
                      <a:gd name="T13" fmla="*/ 0 h 81"/>
                      <a:gd name="T14" fmla="*/ 0 w 126"/>
                      <a:gd name="T15" fmla="*/ 0 h 81"/>
                      <a:gd name="T16" fmla="*/ 0 w 126"/>
                      <a:gd name="T17" fmla="*/ 0 h 81"/>
                      <a:gd name="T18" fmla="*/ 0 w 126"/>
                      <a:gd name="T19" fmla="*/ 0 h 81"/>
                      <a:gd name="T20" fmla="*/ 0 w 126"/>
                      <a:gd name="T21" fmla="*/ 0 h 81"/>
                      <a:gd name="T22" fmla="*/ 0 w 126"/>
                      <a:gd name="T23" fmla="*/ 0 h 81"/>
                      <a:gd name="T24" fmla="*/ 0 w 126"/>
                      <a:gd name="T25" fmla="*/ 0 h 81"/>
                      <a:gd name="T26" fmla="*/ 0 w 126"/>
                      <a:gd name="T27" fmla="*/ 0 h 81"/>
                      <a:gd name="T28" fmla="*/ 0 w 126"/>
                      <a:gd name="T29" fmla="*/ 0 h 81"/>
                      <a:gd name="T30" fmla="*/ 0 w 126"/>
                      <a:gd name="T31" fmla="*/ 0 h 81"/>
                      <a:gd name="T32" fmla="*/ 0 w 126"/>
                      <a:gd name="T33" fmla="*/ 0 h 81"/>
                      <a:gd name="T34" fmla="*/ 0 w 126"/>
                      <a:gd name="T35" fmla="*/ 0 h 81"/>
                      <a:gd name="T36" fmla="*/ 0 w 126"/>
                      <a:gd name="T37" fmla="*/ 0 h 81"/>
                      <a:gd name="T38" fmla="*/ 0 w 126"/>
                      <a:gd name="T39" fmla="*/ 0 h 81"/>
                      <a:gd name="T40" fmla="*/ 0 w 126"/>
                      <a:gd name="T41" fmla="*/ 0 h 81"/>
                      <a:gd name="T42" fmla="*/ 0 w 126"/>
                      <a:gd name="T43" fmla="*/ 0 h 81"/>
                      <a:gd name="T44" fmla="*/ 0 w 126"/>
                      <a:gd name="T45" fmla="*/ 0 h 81"/>
                      <a:gd name="T46" fmla="*/ 0 w 126"/>
                      <a:gd name="T47" fmla="*/ 0 h 81"/>
                      <a:gd name="T48" fmla="*/ 0 w 126"/>
                      <a:gd name="T49" fmla="*/ 0 h 81"/>
                      <a:gd name="T50" fmla="*/ 0 w 126"/>
                      <a:gd name="T51" fmla="*/ 0 h 81"/>
                      <a:gd name="T52" fmla="*/ 0 w 126"/>
                      <a:gd name="T53" fmla="*/ 0 h 81"/>
                      <a:gd name="T54" fmla="*/ 0 w 126"/>
                      <a:gd name="T55" fmla="*/ 0 h 81"/>
                      <a:gd name="T56" fmla="*/ 0 w 126"/>
                      <a:gd name="T57" fmla="*/ 0 h 81"/>
                      <a:gd name="T58" fmla="*/ 0 w 126"/>
                      <a:gd name="T59" fmla="*/ 0 h 81"/>
                      <a:gd name="T60" fmla="*/ 0 w 126"/>
                      <a:gd name="T61" fmla="*/ 0 h 81"/>
                      <a:gd name="T62" fmla="*/ 0 w 126"/>
                      <a:gd name="T63" fmla="*/ 0 h 81"/>
                      <a:gd name="T64" fmla="*/ 0 w 126"/>
                      <a:gd name="T65" fmla="*/ 0 h 81"/>
                      <a:gd name="T66" fmla="*/ 0 w 126"/>
                      <a:gd name="T67" fmla="*/ 0 h 81"/>
                      <a:gd name="T68" fmla="*/ 0 w 126"/>
                      <a:gd name="T69" fmla="*/ 0 h 81"/>
                      <a:gd name="T70" fmla="*/ 0 w 126"/>
                      <a:gd name="T71" fmla="*/ 0 h 81"/>
                      <a:gd name="T72" fmla="*/ 0 w 126"/>
                      <a:gd name="T73" fmla="*/ 0 h 81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w 126"/>
                      <a:gd name="T112" fmla="*/ 0 h 81"/>
                      <a:gd name="T113" fmla="*/ 126 w 126"/>
                      <a:gd name="T114" fmla="*/ 81 h 81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T111" t="T112" r="T113" b="T114"/>
                    <a:pathLst>
                      <a:path w="126" h="81">
                        <a:moveTo>
                          <a:pt x="80" y="22"/>
                        </a:moveTo>
                        <a:lnTo>
                          <a:pt x="99" y="18"/>
                        </a:lnTo>
                        <a:lnTo>
                          <a:pt x="102" y="18"/>
                        </a:lnTo>
                        <a:lnTo>
                          <a:pt x="105" y="23"/>
                        </a:lnTo>
                        <a:lnTo>
                          <a:pt x="119" y="41"/>
                        </a:lnTo>
                        <a:lnTo>
                          <a:pt x="126" y="44"/>
                        </a:lnTo>
                        <a:lnTo>
                          <a:pt x="121" y="57"/>
                        </a:lnTo>
                        <a:lnTo>
                          <a:pt x="111" y="74"/>
                        </a:lnTo>
                        <a:lnTo>
                          <a:pt x="104" y="79"/>
                        </a:lnTo>
                        <a:lnTo>
                          <a:pt x="102" y="80"/>
                        </a:lnTo>
                        <a:lnTo>
                          <a:pt x="95" y="81"/>
                        </a:lnTo>
                        <a:lnTo>
                          <a:pt x="89" y="81"/>
                        </a:lnTo>
                        <a:lnTo>
                          <a:pt x="86" y="78"/>
                        </a:lnTo>
                        <a:lnTo>
                          <a:pt x="84" y="76"/>
                        </a:lnTo>
                        <a:lnTo>
                          <a:pt x="74" y="78"/>
                        </a:lnTo>
                        <a:lnTo>
                          <a:pt x="66" y="70"/>
                        </a:lnTo>
                        <a:lnTo>
                          <a:pt x="62" y="70"/>
                        </a:lnTo>
                        <a:lnTo>
                          <a:pt x="53" y="74"/>
                        </a:lnTo>
                        <a:lnTo>
                          <a:pt x="43" y="64"/>
                        </a:lnTo>
                        <a:lnTo>
                          <a:pt x="39" y="62"/>
                        </a:lnTo>
                        <a:lnTo>
                          <a:pt x="28" y="58"/>
                        </a:lnTo>
                        <a:lnTo>
                          <a:pt x="20" y="55"/>
                        </a:lnTo>
                        <a:lnTo>
                          <a:pt x="19" y="51"/>
                        </a:lnTo>
                        <a:lnTo>
                          <a:pt x="9" y="37"/>
                        </a:lnTo>
                        <a:lnTo>
                          <a:pt x="4" y="24"/>
                        </a:lnTo>
                        <a:lnTo>
                          <a:pt x="1" y="15"/>
                        </a:lnTo>
                        <a:lnTo>
                          <a:pt x="1" y="9"/>
                        </a:lnTo>
                        <a:lnTo>
                          <a:pt x="0" y="6"/>
                        </a:lnTo>
                        <a:lnTo>
                          <a:pt x="4" y="4"/>
                        </a:lnTo>
                        <a:lnTo>
                          <a:pt x="9" y="0"/>
                        </a:lnTo>
                        <a:lnTo>
                          <a:pt x="15" y="0"/>
                        </a:lnTo>
                        <a:lnTo>
                          <a:pt x="20" y="0"/>
                        </a:lnTo>
                        <a:lnTo>
                          <a:pt x="29" y="1"/>
                        </a:lnTo>
                        <a:lnTo>
                          <a:pt x="37" y="6"/>
                        </a:lnTo>
                        <a:lnTo>
                          <a:pt x="52" y="8"/>
                        </a:lnTo>
                        <a:lnTo>
                          <a:pt x="67" y="15"/>
                        </a:lnTo>
                        <a:lnTo>
                          <a:pt x="80" y="22"/>
                        </a:lnTo>
                        <a:close/>
                      </a:path>
                    </a:pathLst>
                  </a:custGeom>
                  <a:solidFill>
                    <a:srgbClr val="00A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87" name="Freeform 109"/>
                  <p:cNvSpPr>
                    <a:spLocks/>
                  </p:cNvSpPr>
                  <p:nvPr/>
                </p:nvSpPr>
                <p:spPr bwMode="auto">
                  <a:xfrm>
                    <a:off x="1633" y="3047"/>
                    <a:ext cx="12" cy="9"/>
                  </a:xfrm>
                  <a:custGeom>
                    <a:avLst/>
                    <a:gdLst>
                      <a:gd name="T0" fmla="*/ 0 w 36"/>
                      <a:gd name="T1" fmla="*/ 0 h 29"/>
                      <a:gd name="T2" fmla="*/ 0 w 36"/>
                      <a:gd name="T3" fmla="*/ 0 h 29"/>
                      <a:gd name="T4" fmla="*/ 0 w 36"/>
                      <a:gd name="T5" fmla="*/ 0 h 29"/>
                      <a:gd name="T6" fmla="*/ 0 w 36"/>
                      <a:gd name="T7" fmla="*/ 0 h 29"/>
                      <a:gd name="T8" fmla="*/ 0 w 36"/>
                      <a:gd name="T9" fmla="*/ 0 h 29"/>
                      <a:gd name="T10" fmla="*/ 0 w 36"/>
                      <a:gd name="T11" fmla="*/ 0 h 29"/>
                      <a:gd name="T12" fmla="*/ 0 w 36"/>
                      <a:gd name="T13" fmla="*/ 0 h 29"/>
                      <a:gd name="T14" fmla="*/ 0 w 36"/>
                      <a:gd name="T15" fmla="*/ 0 h 29"/>
                      <a:gd name="T16" fmla="*/ 0 w 36"/>
                      <a:gd name="T17" fmla="*/ 0 h 29"/>
                      <a:gd name="T18" fmla="*/ 0 w 36"/>
                      <a:gd name="T19" fmla="*/ 0 h 29"/>
                      <a:gd name="T20" fmla="*/ 0 w 36"/>
                      <a:gd name="T21" fmla="*/ 0 h 29"/>
                      <a:gd name="T22" fmla="*/ 0 w 36"/>
                      <a:gd name="T23" fmla="*/ 0 h 29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36"/>
                      <a:gd name="T37" fmla="*/ 0 h 29"/>
                      <a:gd name="T38" fmla="*/ 36 w 36"/>
                      <a:gd name="T39" fmla="*/ 29 h 29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36" h="29">
                        <a:moveTo>
                          <a:pt x="13" y="29"/>
                        </a:moveTo>
                        <a:lnTo>
                          <a:pt x="28" y="20"/>
                        </a:lnTo>
                        <a:lnTo>
                          <a:pt x="36" y="7"/>
                        </a:lnTo>
                        <a:lnTo>
                          <a:pt x="32" y="2"/>
                        </a:lnTo>
                        <a:lnTo>
                          <a:pt x="27" y="7"/>
                        </a:lnTo>
                        <a:lnTo>
                          <a:pt x="14" y="7"/>
                        </a:lnTo>
                        <a:lnTo>
                          <a:pt x="13" y="2"/>
                        </a:lnTo>
                        <a:lnTo>
                          <a:pt x="8" y="0"/>
                        </a:lnTo>
                        <a:lnTo>
                          <a:pt x="3" y="0"/>
                        </a:lnTo>
                        <a:lnTo>
                          <a:pt x="0" y="5"/>
                        </a:lnTo>
                        <a:lnTo>
                          <a:pt x="4" y="16"/>
                        </a:lnTo>
                        <a:lnTo>
                          <a:pt x="13" y="29"/>
                        </a:lnTo>
                        <a:close/>
                      </a:path>
                    </a:pathLst>
                  </a:custGeom>
                  <a:solidFill>
                    <a:srgbClr val="00A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88" name="Freeform 110"/>
                  <p:cNvSpPr>
                    <a:spLocks/>
                  </p:cNvSpPr>
                  <p:nvPr/>
                </p:nvSpPr>
                <p:spPr bwMode="auto">
                  <a:xfrm>
                    <a:off x="1567" y="3056"/>
                    <a:ext cx="45" cy="37"/>
                  </a:xfrm>
                  <a:custGeom>
                    <a:avLst/>
                    <a:gdLst>
                      <a:gd name="T0" fmla="*/ 0 w 134"/>
                      <a:gd name="T1" fmla="*/ 0 h 109"/>
                      <a:gd name="T2" fmla="*/ 0 w 134"/>
                      <a:gd name="T3" fmla="*/ 0 h 109"/>
                      <a:gd name="T4" fmla="*/ 0 w 134"/>
                      <a:gd name="T5" fmla="*/ 0 h 109"/>
                      <a:gd name="T6" fmla="*/ 0 w 134"/>
                      <a:gd name="T7" fmla="*/ 0 h 109"/>
                      <a:gd name="T8" fmla="*/ 0 w 134"/>
                      <a:gd name="T9" fmla="*/ 0 h 109"/>
                      <a:gd name="T10" fmla="*/ 0 w 134"/>
                      <a:gd name="T11" fmla="*/ 0 h 109"/>
                      <a:gd name="T12" fmla="*/ 0 w 134"/>
                      <a:gd name="T13" fmla="*/ 0 h 109"/>
                      <a:gd name="T14" fmla="*/ 0 w 134"/>
                      <a:gd name="T15" fmla="*/ 0 h 109"/>
                      <a:gd name="T16" fmla="*/ 0 w 134"/>
                      <a:gd name="T17" fmla="*/ 0 h 109"/>
                      <a:gd name="T18" fmla="*/ 0 w 134"/>
                      <a:gd name="T19" fmla="*/ 0 h 109"/>
                      <a:gd name="T20" fmla="*/ 0 w 134"/>
                      <a:gd name="T21" fmla="*/ 0 h 109"/>
                      <a:gd name="T22" fmla="*/ 0 w 134"/>
                      <a:gd name="T23" fmla="*/ 0 h 109"/>
                      <a:gd name="T24" fmla="*/ 0 w 134"/>
                      <a:gd name="T25" fmla="*/ 0 h 109"/>
                      <a:gd name="T26" fmla="*/ 0 w 134"/>
                      <a:gd name="T27" fmla="*/ 0 h 109"/>
                      <a:gd name="T28" fmla="*/ 0 w 134"/>
                      <a:gd name="T29" fmla="*/ 0 h 109"/>
                      <a:gd name="T30" fmla="*/ 0 w 134"/>
                      <a:gd name="T31" fmla="*/ 0 h 109"/>
                      <a:gd name="T32" fmla="*/ 0 w 134"/>
                      <a:gd name="T33" fmla="*/ 0 h 109"/>
                      <a:gd name="T34" fmla="*/ 0 w 134"/>
                      <a:gd name="T35" fmla="*/ 0 h 109"/>
                      <a:gd name="T36" fmla="*/ 0 w 134"/>
                      <a:gd name="T37" fmla="*/ 0 h 109"/>
                      <a:gd name="T38" fmla="*/ 0 w 134"/>
                      <a:gd name="T39" fmla="*/ 0 h 109"/>
                      <a:gd name="T40" fmla="*/ 0 w 134"/>
                      <a:gd name="T41" fmla="*/ 0 h 109"/>
                      <a:gd name="T42" fmla="*/ 0 w 134"/>
                      <a:gd name="T43" fmla="*/ 0 h 109"/>
                      <a:gd name="T44" fmla="*/ 0 w 134"/>
                      <a:gd name="T45" fmla="*/ 0 h 109"/>
                      <a:gd name="T46" fmla="*/ 0 w 134"/>
                      <a:gd name="T47" fmla="*/ 0 h 109"/>
                      <a:gd name="T48" fmla="*/ 0 w 134"/>
                      <a:gd name="T49" fmla="*/ 0 h 109"/>
                      <a:gd name="T50" fmla="*/ 0 w 134"/>
                      <a:gd name="T51" fmla="*/ 0 h 109"/>
                      <a:gd name="T52" fmla="*/ 0 w 134"/>
                      <a:gd name="T53" fmla="*/ 0 h 109"/>
                      <a:gd name="T54" fmla="*/ 0 w 134"/>
                      <a:gd name="T55" fmla="*/ 0 h 109"/>
                      <a:gd name="T56" fmla="*/ 0 w 134"/>
                      <a:gd name="T57" fmla="*/ 0 h 109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w 134"/>
                      <a:gd name="T88" fmla="*/ 0 h 109"/>
                      <a:gd name="T89" fmla="*/ 134 w 134"/>
                      <a:gd name="T90" fmla="*/ 109 h 109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T87" t="T88" r="T89" b="T90"/>
                    <a:pathLst>
                      <a:path w="134" h="109">
                        <a:moveTo>
                          <a:pt x="102" y="69"/>
                        </a:moveTo>
                        <a:lnTo>
                          <a:pt x="131" y="33"/>
                        </a:lnTo>
                        <a:lnTo>
                          <a:pt x="134" y="20"/>
                        </a:lnTo>
                        <a:lnTo>
                          <a:pt x="134" y="11"/>
                        </a:lnTo>
                        <a:lnTo>
                          <a:pt x="134" y="1"/>
                        </a:lnTo>
                        <a:lnTo>
                          <a:pt x="131" y="0"/>
                        </a:lnTo>
                        <a:lnTo>
                          <a:pt x="126" y="0"/>
                        </a:lnTo>
                        <a:lnTo>
                          <a:pt x="123" y="3"/>
                        </a:lnTo>
                        <a:lnTo>
                          <a:pt x="120" y="5"/>
                        </a:lnTo>
                        <a:lnTo>
                          <a:pt x="116" y="14"/>
                        </a:lnTo>
                        <a:lnTo>
                          <a:pt x="84" y="23"/>
                        </a:lnTo>
                        <a:lnTo>
                          <a:pt x="82" y="24"/>
                        </a:lnTo>
                        <a:lnTo>
                          <a:pt x="41" y="71"/>
                        </a:lnTo>
                        <a:lnTo>
                          <a:pt x="33" y="74"/>
                        </a:lnTo>
                        <a:lnTo>
                          <a:pt x="20" y="77"/>
                        </a:lnTo>
                        <a:lnTo>
                          <a:pt x="5" y="79"/>
                        </a:lnTo>
                        <a:lnTo>
                          <a:pt x="1" y="84"/>
                        </a:lnTo>
                        <a:lnTo>
                          <a:pt x="0" y="95"/>
                        </a:lnTo>
                        <a:lnTo>
                          <a:pt x="0" y="105"/>
                        </a:lnTo>
                        <a:lnTo>
                          <a:pt x="13" y="91"/>
                        </a:lnTo>
                        <a:lnTo>
                          <a:pt x="8" y="109"/>
                        </a:lnTo>
                        <a:lnTo>
                          <a:pt x="17" y="93"/>
                        </a:lnTo>
                        <a:lnTo>
                          <a:pt x="20" y="94"/>
                        </a:lnTo>
                        <a:lnTo>
                          <a:pt x="24" y="97"/>
                        </a:lnTo>
                        <a:lnTo>
                          <a:pt x="38" y="85"/>
                        </a:lnTo>
                        <a:lnTo>
                          <a:pt x="54" y="85"/>
                        </a:lnTo>
                        <a:lnTo>
                          <a:pt x="75" y="77"/>
                        </a:lnTo>
                        <a:lnTo>
                          <a:pt x="89" y="76"/>
                        </a:lnTo>
                        <a:lnTo>
                          <a:pt x="102" y="69"/>
                        </a:lnTo>
                        <a:close/>
                      </a:path>
                    </a:pathLst>
                  </a:custGeom>
                  <a:solidFill>
                    <a:srgbClr val="00A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89" name="Freeform 111"/>
                  <p:cNvSpPr>
                    <a:spLocks/>
                  </p:cNvSpPr>
                  <p:nvPr/>
                </p:nvSpPr>
                <p:spPr bwMode="auto">
                  <a:xfrm>
                    <a:off x="1507" y="3097"/>
                    <a:ext cx="21" cy="32"/>
                  </a:xfrm>
                  <a:custGeom>
                    <a:avLst/>
                    <a:gdLst>
                      <a:gd name="T0" fmla="*/ 0 w 63"/>
                      <a:gd name="T1" fmla="*/ 0 h 97"/>
                      <a:gd name="T2" fmla="*/ 0 w 63"/>
                      <a:gd name="T3" fmla="*/ 0 h 97"/>
                      <a:gd name="T4" fmla="*/ 0 w 63"/>
                      <a:gd name="T5" fmla="*/ 0 h 97"/>
                      <a:gd name="T6" fmla="*/ 0 w 63"/>
                      <a:gd name="T7" fmla="*/ 0 h 97"/>
                      <a:gd name="T8" fmla="*/ 0 w 63"/>
                      <a:gd name="T9" fmla="*/ 0 h 97"/>
                      <a:gd name="T10" fmla="*/ 0 w 63"/>
                      <a:gd name="T11" fmla="*/ 0 h 97"/>
                      <a:gd name="T12" fmla="*/ 0 w 63"/>
                      <a:gd name="T13" fmla="*/ 0 h 97"/>
                      <a:gd name="T14" fmla="*/ 0 w 63"/>
                      <a:gd name="T15" fmla="*/ 0 h 97"/>
                      <a:gd name="T16" fmla="*/ 0 w 63"/>
                      <a:gd name="T17" fmla="*/ 0 h 97"/>
                      <a:gd name="T18" fmla="*/ 0 w 63"/>
                      <a:gd name="T19" fmla="*/ 0 h 97"/>
                      <a:gd name="T20" fmla="*/ 0 w 63"/>
                      <a:gd name="T21" fmla="*/ 0 h 97"/>
                      <a:gd name="T22" fmla="*/ 0 w 63"/>
                      <a:gd name="T23" fmla="*/ 0 h 97"/>
                      <a:gd name="T24" fmla="*/ 0 w 63"/>
                      <a:gd name="T25" fmla="*/ 0 h 97"/>
                      <a:gd name="T26" fmla="*/ 0 w 63"/>
                      <a:gd name="T27" fmla="*/ 0 h 97"/>
                      <a:gd name="T28" fmla="*/ 0 w 63"/>
                      <a:gd name="T29" fmla="*/ 0 h 97"/>
                      <a:gd name="T30" fmla="*/ 0 w 63"/>
                      <a:gd name="T31" fmla="*/ 0 h 97"/>
                      <a:gd name="T32" fmla="*/ 0 w 63"/>
                      <a:gd name="T33" fmla="*/ 0 h 97"/>
                      <a:gd name="T34" fmla="*/ 0 w 63"/>
                      <a:gd name="T35" fmla="*/ 0 h 97"/>
                      <a:gd name="T36" fmla="*/ 0 w 63"/>
                      <a:gd name="T37" fmla="*/ 0 h 97"/>
                      <a:gd name="T38" fmla="*/ 0 w 63"/>
                      <a:gd name="T39" fmla="*/ 0 h 97"/>
                      <a:gd name="T40" fmla="*/ 0 w 63"/>
                      <a:gd name="T41" fmla="*/ 0 h 97"/>
                      <a:gd name="T42" fmla="*/ 0 w 63"/>
                      <a:gd name="T43" fmla="*/ 0 h 97"/>
                      <a:gd name="T44" fmla="*/ 0 w 63"/>
                      <a:gd name="T45" fmla="*/ 0 h 97"/>
                      <a:gd name="T46" fmla="*/ 0 w 63"/>
                      <a:gd name="T47" fmla="*/ 0 h 97"/>
                      <a:gd name="T48" fmla="*/ 0 w 63"/>
                      <a:gd name="T49" fmla="*/ 0 h 97"/>
                      <a:gd name="T50" fmla="*/ 0 w 63"/>
                      <a:gd name="T51" fmla="*/ 0 h 97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63"/>
                      <a:gd name="T79" fmla="*/ 0 h 97"/>
                      <a:gd name="T80" fmla="*/ 63 w 63"/>
                      <a:gd name="T81" fmla="*/ 97 h 97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63" h="97">
                        <a:moveTo>
                          <a:pt x="20" y="74"/>
                        </a:moveTo>
                        <a:lnTo>
                          <a:pt x="33" y="75"/>
                        </a:lnTo>
                        <a:lnTo>
                          <a:pt x="40" y="79"/>
                        </a:lnTo>
                        <a:lnTo>
                          <a:pt x="52" y="89"/>
                        </a:lnTo>
                        <a:lnTo>
                          <a:pt x="53" y="97"/>
                        </a:lnTo>
                        <a:lnTo>
                          <a:pt x="63" y="97"/>
                        </a:lnTo>
                        <a:lnTo>
                          <a:pt x="56" y="63"/>
                        </a:lnTo>
                        <a:lnTo>
                          <a:pt x="50" y="55"/>
                        </a:lnTo>
                        <a:lnTo>
                          <a:pt x="48" y="51"/>
                        </a:lnTo>
                        <a:lnTo>
                          <a:pt x="49" y="28"/>
                        </a:lnTo>
                        <a:lnTo>
                          <a:pt x="48" y="20"/>
                        </a:lnTo>
                        <a:lnTo>
                          <a:pt x="40" y="15"/>
                        </a:lnTo>
                        <a:lnTo>
                          <a:pt x="35" y="11"/>
                        </a:lnTo>
                        <a:lnTo>
                          <a:pt x="23" y="9"/>
                        </a:lnTo>
                        <a:lnTo>
                          <a:pt x="17" y="1"/>
                        </a:lnTo>
                        <a:lnTo>
                          <a:pt x="12" y="1"/>
                        </a:lnTo>
                        <a:lnTo>
                          <a:pt x="3" y="0"/>
                        </a:lnTo>
                        <a:lnTo>
                          <a:pt x="0" y="0"/>
                        </a:lnTo>
                        <a:lnTo>
                          <a:pt x="0" y="5"/>
                        </a:lnTo>
                        <a:lnTo>
                          <a:pt x="1" y="8"/>
                        </a:lnTo>
                        <a:lnTo>
                          <a:pt x="3" y="11"/>
                        </a:lnTo>
                        <a:lnTo>
                          <a:pt x="9" y="20"/>
                        </a:lnTo>
                        <a:lnTo>
                          <a:pt x="12" y="32"/>
                        </a:lnTo>
                        <a:lnTo>
                          <a:pt x="15" y="41"/>
                        </a:lnTo>
                        <a:lnTo>
                          <a:pt x="19" y="55"/>
                        </a:lnTo>
                        <a:lnTo>
                          <a:pt x="20" y="74"/>
                        </a:lnTo>
                        <a:close/>
                      </a:path>
                    </a:pathLst>
                  </a:custGeom>
                  <a:solidFill>
                    <a:srgbClr val="00A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90" name="Freeform 112"/>
                  <p:cNvSpPr>
                    <a:spLocks/>
                  </p:cNvSpPr>
                  <p:nvPr/>
                </p:nvSpPr>
                <p:spPr bwMode="auto">
                  <a:xfrm>
                    <a:off x="1547" y="3090"/>
                    <a:ext cx="8" cy="21"/>
                  </a:xfrm>
                  <a:custGeom>
                    <a:avLst/>
                    <a:gdLst>
                      <a:gd name="T0" fmla="*/ 0 w 23"/>
                      <a:gd name="T1" fmla="*/ 0 h 63"/>
                      <a:gd name="T2" fmla="*/ 0 w 23"/>
                      <a:gd name="T3" fmla="*/ 0 h 63"/>
                      <a:gd name="T4" fmla="*/ 0 w 23"/>
                      <a:gd name="T5" fmla="*/ 0 h 63"/>
                      <a:gd name="T6" fmla="*/ 0 w 23"/>
                      <a:gd name="T7" fmla="*/ 0 h 63"/>
                      <a:gd name="T8" fmla="*/ 0 w 23"/>
                      <a:gd name="T9" fmla="*/ 0 h 63"/>
                      <a:gd name="T10" fmla="*/ 0 w 23"/>
                      <a:gd name="T11" fmla="*/ 0 h 63"/>
                      <a:gd name="T12" fmla="*/ 0 w 23"/>
                      <a:gd name="T13" fmla="*/ 0 h 63"/>
                      <a:gd name="T14" fmla="*/ 0 w 23"/>
                      <a:gd name="T15" fmla="*/ 0 h 63"/>
                      <a:gd name="T16" fmla="*/ 0 w 23"/>
                      <a:gd name="T17" fmla="*/ 0 h 63"/>
                      <a:gd name="T18" fmla="*/ 0 w 23"/>
                      <a:gd name="T19" fmla="*/ 0 h 63"/>
                      <a:gd name="T20" fmla="*/ 0 w 23"/>
                      <a:gd name="T21" fmla="*/ 0 h 63"/>
                      <a:gd name="T22" fmla="*/ 0 w 23"/>
                      <a:gd name="T23" fmla="*/ 0 h 63"/>
                      <a:gd name="T24" fmla="*/ 0 w 23"/>
                      <a:gd name="T25" fmla="*/ 0 h 63"/>
                      <a:gd name="T26" fmla="*/ 0 w 23"/>
                      <a:gd name="T27" fmla="*/ 0 h 63"/>
                      <a:gd name="T28" fmla="*/ 0 w 23"/>
                      <a:gd name="T29" fmla="*/ 0 h 63"/>
                      <a:gd name="T30" fmla="*/ 0 w 23"/>
                      <a:gd name="T31" fmla="*/ 0 h 63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23"/>
                      <a:gd name="T49" fmla="*/ 0 h 63"/>
                      <a:gd name="T50" fmla="*/ 23 w 23"/>
                      <a:gd name="T51" fmla="*/ 63 h 63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23" h="63">
                        <a:moveTo>
                          <a:pt x="21" y="37"/>
                        </a:moveTo>
                        <a:lnTo>
                          <a:pt x="23" y="12"/>
                        </a:lnTo>
                        <a:lnTo>
                          <a:pt x="21" y="9"/>
                        </a:lnTo>
                        <a:lnTo>
                          <a:pt x="14" y="0"/>
                        </a:lnTo>
                        <a:lnTo>
                          <a:pt x="9" y="0"/>
                        </a:lnTo>
                        <a:lnTo>
                          <a:pt x="9" y="4"/>
                        </a:lnTo>
                        <a:lnTo>
                          <a:pt x="4" y="35"/>
                        </a:lnTo>
                        <a:lnTo>
                          <a:pt x="2" y="49"/>
                        </a:lnTo>
                        <a:lnTo>
                          <a:pt x="0" y="58"/>
                        </a:lnTo>
                        <a:lnTo>
                          <a:pt x="0" y="61"/>
                        </a:lnTo>
                        <a:lnTo>
                          <a:pt x="4" y="63"/>
                        </a:lnTo>
                        <a:lnTo>
                          <a:pt x="5" y="63"/>
                        </a:lnTo>
                        <a:lnTo>
                          <a:pt x="8" y="61"/>
                        </a:lnTo>
                        <a:lnTo>
                          <a:pt x="12" y="56"/>
                        </a:lnTo>
                        <a:lnTo>
                          <a:pt x="16" y="50"/>
                        </a:lnTo>
                        <a:lnTo>
                          <a:pt x="21" y="37"/>
                        </a:lnTo>
                        <a:close/>
                      </a:path>
                    </a:pathLst>
                  </a:custGeom>
                  <a:solidFill>
                    <a:srgbClr val="00A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91" name="Freeform 113"/>
                  <p:cNvSpPr>
                    <a:spLocks/>
                  </p:cNvSpPr>
                  <p:nvPr/>
                </p:nvSpPr>
                <p:spPr bwMode="auto">
                  <a:xfrm>
                    <a:off x="1566" y="3095"/>
                    <a:ext cx="51" cy="42"/>
                  </a:xfrm>
                  <a:custGeom>
                    <a:avLst/>
                    <a:gdLst>
                      <a:gd name="T0" fmla="*/ 0 w 154"/>
                      <a:gd name="T1" fmla="*/ 0 h 125"/>
                      <a:gd name="T2" fmla="*/ 0 w 154"/>
                      <a:gd name="T3" fmla="*/ 0 h 125"/>
                      <a:gd name="T4" fmla="*/ 0 w 154"/>
                      <a:gd name="T5" fmla="*/ 0 h 125"/>
                      <a:gd name="T6" fmla="*/ 0 w 154"/>
                      <a:gd name="T7" fmla="*/ 0 h 125"/>
                      <a:gd name="T8" fmla="*/ 0 w 154"/>
                      <a:gd name="T9" fmla="*/ 0 h 125"/>
                      <a:gd name="T10" fmla="*/ 0 w 154"/>
                      <a:gd name="T11" fmla="*/ 0 h 125"/>
                      <a:gd name="T12" fmla="*/ 0 w 154"/>
                      <a:gd name="T13" fmla="*/ 0 h 125"/>
                      <a:gd name="T14" fmla="*/ 0 w 154"/>
                      <a:gd name="T15" fmla="*/ 0 h 125"/>
                      <a:gd name="T16" fmla="*/ 0 w 154"/>
                      <a:gd name="T17" fmla="*/ 0 h 125"/>
                      <a:gd name="T18" fmla="*/ 0 w 154"/>
                      <a:gd name="T19" fmla="*/ 0 h 125"/>
                      <a:gd name="T20" fmla="*/ 0 w 154"/>
                      <a:gd name="T21" fmla="*/ 0 h 125"/>
                      <a:gd name="T22" fmla="*/ 0 w 154"/>
                      <a:gd name="T23" fmla="*/ 0 h 125"/>
                      <a:gd name="T24" fmla="*/ 0 w 154"/>
                      <a:gd name="T25" fmla="*/ 0 h 125"/>
                      <a:gd name="T26" fmla="*/ 0 w 154"/>
                      <a:gd name="T27" fmla="*/ 0 h 125"/>
                      <a:gd name="T28" fmla="*/ 0 w 154"/>
                      <a:gd name="T29" fmla="*/ 0 h 125"/>
                      <a:gd name="T30" fmla="*/ 0 w 154"/>
                      <a:gd name="T31" fmla="*/ 0 h 125"/>
                      <a:gd name="T32" fmla="*/ 0 w 154"/>
                      <a:gd name="T33" fmla="*/ 0 h 125"/>
                      <a:gd name="T34" fmla="*/ 0 w 154"/>
                      <a:gd name="T35" fmla="*/ 0 h 125"/>
                      <a:gd name="T36" fmla="*/ 0 w 154"/>
                      <a:gd name="T37" fmla="*/ 0 h 125"/>
                      <a:gd name="T38" fmla="*/ 0 w 154"/>
                      <a:gd name="T39" fmla="*/ 0 h 125"/>
                      <a:gd name="T40" fmla="*/ 0 w 154"/>
                      <a:gd name="T41" fmla="*/ 0 h 125"/>
                      <a:gd name="T42" fmla="*/ 0 w 154"/>
                      <a:gd name="T43" fmla="*/ 0 h 125"/>
                      <a:gd name="T44" fmla="*/ 0 w 154"/>
                      <a:gd name="T45" fmla="*/ 0 h 125"/>
                      <a:gd name="T46" fmla="*/ 0 w 154"/>
                      <a:gd name="T47" fmla="*/ 0 h 125"/>
                      <a:gd name="T48" fmla="*/ 0 w 154"/>
                      <a:gd name="T49" fmla="*/ 0 h 125"/>
                      <a:gd name="T50" fmla="*/ 0 w 154"/>
                      <a:gd name="T51" fmla="*/ 0 h 125"/>
                      <a:gd name="T52" fmla="*/ 0 w 154"/>
                      <a:gd name="T53" fmla="*/ 0 h 125"/>
                      <a:gd name="T54" fmla="*/ 0 w 154"/>
                      <a:gd name="T55" fmla="*/ 0 h 125"/>
                      <a:gd name="T56" fmla="*/ 0 w 154"/>
                      <a:gd name="T57" fmla="*/ 0 h 125"/>
                      <a:gd name="T58" fmla="*/ 0 w 154"/>
                      <a:gd name="T59" fmla="*/ 0 h 125"/>
                      <a:gd name="T60" fmla="*/ 0 w 154"/>
                      <a:gd name="T61" fmla="*/ 0 h 125"/>
                      <a:gd name="T62" fmla="*/ 0 w 154"/>
                      <a:gd name="T63" fmla="*/ 0 h 125"/>
                      <a:gd name="T64" fmla="*/ 0 w 154"/>
                      <a:gd name="T65" fmla="*/ 0 h 125"/>
                      <a:gd name="T66" fmla="*/ 0 w 154"/>
                      <a:gd name="T67" fmla="*/ 0 h 125"/>
                      <a:gd name="T68" fmla="*/ 0 w 154"/>
                      <a:gd name="T69" fmla="*/ 0 h 125"/>
                      <a:gd name="T70" fmla="*/ 0 w 154"/>
                      <a:gd name="T71" fmla="*/ 0 h 125"/>
                      <a:gd name="T72" fmla="*/ 0 w 154"/>
                      <a:gd name="T73" fmla="*/ 0 h 125"/>
                      <a:gd name="T74" fmla="*/ 0 w 154"/>
                      <a:gd name="T75" fmla="*/ 0 h 125"/>
                      <a:gd name="T76" fmla="*/ 0 w 154"/>
                      <a:gd name="T77" fmla="*/ 0 h 125"/>
                      <a:gd name="T78" fmla="*/ 0 w 154"/>
                      <a:gd name="T79" fmla="*/ 0 h 125"/>
                      <a:gd name="T80" fmla="*/ 0 w 154"/>
                      <a:gd name="T81" fmla="*/ 0 h 125"/>
                      <a:gd name="T82" fmla="*/ 0 w 154"/>
                      <a:gd name="T83" fmla="*/ 0 h 125"/>
                      <a:gd name="T84" fmla="*/ 0 w 154"/>
                      <a:gd name="T85" fmla="*/ 0 h 125"/>
                      <a:gd name="T86" fmla="*/ 0 w 154"/>
                      <a:gd name="T87" fmla="*/ 0 h 125"/>
                      <a:gd name="T88" fmla="*/ 0 w 154"/>
                      <a:gd name="T89" fmla="*/ 0 h 125"/>
                      <a:gd name="T90" fmla="*/ 0 w 154"/>
                      <a:gd name="T91" fmla="*/ 0 h 125"/>
                      <a:gd name="T92" fmla="*/ 0 w 154"/>
                      <a:gd name="T93" fmla="*/ 0 h 125"/>
                      <a:gd name="T94" fmla="*/ 0 w 154"/>
                      <a:gd name="T95" fmla="*/ 0 h 125"/>
                      <a:gd name="T96" fmla="*/ 0 w 154"/>
                      <a:gd name="T97" fmla="*/ 0 h 125"/>
                      <a:gd name="T98" fmla="*/ 0 w 154"/>
                      <a:gd name="T99" fmla="*/ 0 h 125"/>
                      <a:gd name="T100" fmla="*/ 0 w 154"/>
                      <a:gd name="T101" fmla="*/ 0 h 125"/>
                      <a:gd name="T102" fmla="*/ 0 w 154"/>
                      <a:gd name="T103" fmla="*/ 0 h 125"/>
                      <a:gd name="T104" fmla="*/ 0 w 154"/>
                      <a:gd name="T105" fmla="*/ 0 h 125"/>
                      <a:gd name="T106" fmla="*/ 0 w 154"/>
                      <a:gd name="T107" fmla="*/ 0 h 125"/>
                      <a:gd name="T108" fmla="*/ 0 w 154"/>
                      <a:gd name="T109" fmla="*/ 0 h 125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w 154"/>
                      <a:gd name="T166" fmla="*/ 0 h 125"/>
                      <a:gd name="T167" fmla="*/ 154 w 154"/>
                      <a:gd name="T168" fmla="*/ 125 h 125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T165" t="T166" r="T167" b="T168"/>
                    <a:pathLst>
                      <a:path w="154" h="125">
                        <a:moveTo>
                          <a:pt x="103" y="44"/>
                        </a:moveTo>
                        <a:lnTo>
                          <a:pt x="78" y="72"/>
                        </a:lnTo>
                        <a:lnTo>
                          <a:pt x="61" y="96"/>
                        </a:lnTo>
                        <a:lnTo>
                          <a:pt x="58" y="99"/>
                        </a:lnTo>
                        <a:lnTo>
                          <a:pt x="47" y="101"/>
                        </a:lnTo>
                        <a:lnTo>
                          <a:pt x="40" y="101"/>
                        </a:lnTo>
                        <a:lnTo>
                          <a:pt x="32" y="99"/>
                        </a:lnTo>
                        <a:lnTo>
                          <a:pt x="27" y="97"/>
                        </a:lnTo>
                        <a:lnTo>
                          <a:pt x="23" y="97"/>
                        </a:lnTo>
                        <a:lnTo>
                          <a:pt x="21" y="100"/>
                        </a:lnTo>
                        <a:lnTo>
                          <a:pt x="17" y="117"/>
                        </a:lnTo>
                        <a:lnTo>
                          <a:pt x="16" y="122"/>
                        </a:lnTo>
                        <a:lnTo>
                          <a:pt x="9" y="125"/>
                        </a:lnTo>
                        <a:lnTo>
                          <a:pt x="0" y="108"/>
                        </a:lnTo>
                        <a:lnTo>
                          <a:pt x="3" y="94"/>
                        </a:lnTo>
                        <a:lnTo>
                          <a:pt x="4" y="61"/>
                        </a:lnTo>
                        <a:lnTo>
                          <a:pt x="7" y="57"/>
                        </a:lnTo>
                        <a:lnTo>
                          <a:pt x="11" y="56"/>
                        </a:lnTo>
                        <a:lnTo>
                          <a:pt x="13" y="57"/>
                        </a:lnTo>
                        <a:lnTo>
                          <a:pt x="13" y="62"/>
                        </a:lnTo>
                        <a:lnTo>
                          <a:pt x="14" y="77"/>
                        </a:lnTo>
                        <a:lnTo>
                          <a:pt x="17" y="78"/>
                        </a:lnTo>
                        <a:lnTo>
                          <a:pt x="21" y="76"/>
                        </a:lnTo>
                        <a:lnTo>
                          <a:pt x="35" y="53"/>
                        </a:lnTo>
                        <a:lnTo>
                          <a:pt x="37" y="42"/>
                        </a:lnTo>
                        <a:lnTo>
                          <a:pt x="44" y="31"/>
                        </a:lnTo>
                        <a:lnTo>
                          <a:pt x="40" y="26"/>
                        </a:lnTo>
                        <a:lnTo>
                          <a:pt x="35" y="26"/>
                        </a:lnTo>
                        <a:lnTo>
                          <a:pt x="35" y="22"/>
                        </a:lnTo>
                        <a:lnTo>
                          <a:pt x="40" y="19"/>
                        </a:lnTo>
                        <a:lnTo>
                          <a:pt x="47" y="15"/>
                        </a:lnTo>
                        <a:lnTo>
                          <a:pt x="55" y="12"/>
                        </a:lnTo>
                        <a:lnTo>
                          <a:pt x="64" y="11"/>
                        </a:lnTo>
                        <a:lnTo>
                          <a:pt x="70" y="11"/>
                        </a:lnTo>
                        <a:lnTo>
                          <a:pt x="80" y="0"/>
                        </a:lnTo>
                        <a:lnTo>
                          <a:pt x="84" y="0"/>
                        </a:lnTo>
                        <a:lnTo>
                          <a:pt x="86" y="0"/>
                        </a:lnTo>
                        <a:lnTo>
                          <a:pt x="88" y="2"/>
                        </a:lnTo>
                        <a:lnTo>
                          <a:pt x="92" y="7"/>
                        </a:lnTo>
                        <a:lnTo>
                          <a:pt x="94" y="14"/>
                        </a:lnTo>
                        <a:lnTo>
                          <a:pt x="101" y="11"/>
                        </a:lnTo>
                        <a:lnTo>
                          <a:pt x="116" y="7"/>
                        </a:lnTo>
                        <a:lnTo>
                          <a:pt x="134" y="5"/>
                        </a:lnTo>
                        <a:lnTo>
                          <a:pt x="145" y="5"/>
                        </a:lnTo>
                        <a:lnTo>
                          <a:pt x="149" y="6"/>
                        </a:lnTo>
                        <a:lnTo>
                          <a:pt x="153" y="9"/>
                        </a:lnTo>
                        <a:lnTo>
                          <a:pt x="154" y="11"/>
                        </a:lnTo>
                        <a:lnTo>
                          <a:pt x="154" y="16"/>
                        </a:lnTo>
                        <a:lnTo>
                          <a:pt x="153" y="20"/>
                        </a:lnTo>
                        <a:lnTo>
                          <a:pt x="149" y="24"/>
                        </a:lnTo>
                        <a:lnTo>
                          <a:pt x="145" y="33"/>
                        </a:lnTo>
                        <a:lnTo>
                          <a:pt x="134" y="39"/>
                        </a:lnTo>
                        <a:lnTo>
                          <a:pt x="127" y="40"/>
                        </a:lnTo>
                        <a:lnTo>
                          <a:pt x="119" y="40"/>
                        </a:lnTo>
                        <a:lnTo>
                          <a:pt x="103" y="44"/>
                        </a:lnTo>
                        <a:close/>
                      </a:path>
                    </a:pathLst>
                  </a:custGeom>
                  <a:solidFill>
                    <a:srgbClr val="00A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92" name="Freeform 114"/>
                  <p:cNvSpPr>
                    <a:spLocks/>
                  </p:cNvSpPr>
                  <p:nvPr/>
                </p:nvSpPr>
                <p:spPr bwMode="auto">
                  <a:xfrm>
                    <a:off x="1598" y="3110"/>
                    <a:ext cx="30" cy="22"/>
                  </a:xfrm>
                  <a:custGeom>
                    <a:avLst/>
                    <a:gdLst>
                      <a:gd name="T0" fmla="*/ 0 w 90"/>
                      <a:gd name="T1" fmla="*/ 0 h 66"/>
                      <a:gd name="T2" fmla="*/ 0 w 90"/>
                      <a:gd name="T3" fmla="*/ 0 h 66"/>
                      <a:gd name="T4" fmla="*/ 0 w 90"/>
                      <a:gd name="T5" fmla="*/ 0 h 66"/>
                      <a:gd name="T6" fmla="*/ 0 w 90"/>
                      <a:gd name="T7" fmla="*/ 0 h 66"/>
                      <a:gd name="T8" fmla="*/ 0 w 90"/>
                      <a:gd name="T9" fmla="*/ 0 h 66"/>
                      <a:gd name="T10" fmla="*/ 0 w 90"/>
                      <a:gd name="T11" fmla="*/ 0 h 66"/>
                      <a:gd name="T12" fmla="*/ 0 w 90"/>
                      <a:gd name="T13" fmla="*/ 0 h 66"/>
                      <a:gd name="T14" fmla="*/ 0 w 90"/>
                      <a:gd name="T15" fmla="*/ 0 h 66"/>
                      <a:gd name="T16" fmla="*/ 0 w 90"/>
                      <a:gd name="T17" fmla="*/ 0 h 66"/>
                      <a:gd name="T18" fmla="*/ 0 w 90"/>
                      <a:gd name="T19" fmla="*/ 0 h 66"/>
                      <a:gd name="T20" fmla="*/ 0 w 90"/>
                      <a:gd name="T21" fmla="*/ 0 h 66"/>
                      <a:gd name="T22" fmla="*/ 0 w 90"/>
                      <a:gd name="T23" fmla="*/ 0 h 66"/>
                      <a:gd name="T24" fmla="*/ 0 w 90"/>
                      <a:gd name="T25" fmla="*/ 0 h 66"/>
                      <a:gd name="T26" fmla="*/ 0 w 90"/>
                      <a:gd name="T27" fmla="*/ 0 h 66"/>
                      <a:gd name="T28" fmla="*/ 0 w 90"/>
                      <a:gd name="T29" fmla="*/ 0 h 66"/>
                      <a:gd name="T30" fmla="*/ 0 w 90"/>
                      <a:gd name="T31" fmla="*/ 0 h 66"/>
                      <a:gd name="T32" fmla="*/ 0 w 90"/>
                      <a:gd name="T33" fmla="*/ 0 h 6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90"/>
                      <a:gd name="T52" fmla="*/ 0 h 66"/>
                      <a:gd name="T53" fmla="*/ 90 w 90"/>
                      <a:gd name="T54" fmla="*/ 66 h 6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90" h="66">
                        <a:moveTo>
                          <a:pt x="71" y="16"/>
                        </a:moveTo>
                        <a:lnTo>
                          <a:pt x="90" y="8"/>
                        </a:lnTo>
                        <a:lnTo>
                          <a:pt x="83" y="3"/>
                        </a:lnTo>
                        <a:lnTo>
                          <a:pt x="70" y="0"/>
                        </a:lnTo>
                        <a:lnTo>
                          <a:pt x="63" y="0"/>
                        </a:lnTo>
                        <a:lnTo>
                          <a:pt x="56" y="5"/>
                        </a:lnTo>
                        <a:lnTo>
                          <a:pt x="52" y="9"/>
                        </a:lnTo>
                        <a:lnTo>
                          <a:pt x="27" y="9"/>
                        </a:lnTo>
                        <a:lnTo>
                          <a:pt x="18" y="12"/>
                        </a:lnTo>
                        <a:lnTo>
                          <a:pt x="18" y="14"/>
                        </a:lnTo>
                        <a:lnTo>
                          <a:pt x="18" y="21"/>
                        </a:lnTo>
                        <a:lnTo>
                          <a:pt x="18" y="23"/>
                        </a:lnTo>
                        <a:lnTo>
                          <a:pt x="0" y="49"/>
                        </a:lnTo>
                        <a:lnTo>
                          <a:pt x="9" y="50"/>
                        </a:lnTo>
                        <a:lnTo>
                          <a:pt x="10" y="61"/>
                        </a:lnTo>
                        <a:lnTo>
                          <a:pt x="17" y="66"/>
                        </a:lnTo>
                        <a:lnTo>
                          <a:pt x="71" y="16"/>
                        </a:lnTo>
                        <a:close/>
                      </a:path>
                    </a:pathLst>
                  </a:custGeom>
                  <a:solidFill>
                    <a:srgbClr val="00A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93" name="Freeform 115"/>
                  <p:cNvSpPr>
                    <a:spLocks/>
                  </p:cNvSpPr>
                  <p:nvPr/>
                </p:nvSpPr>
                <p:spPr bwMode="auto">
                  <a:xfrm>
                    <a:off x="1528" y="3154"/>
                    <a:ext cx="23" cy="12"/>
                  </a:xfrm>
                  <a:custGeom>
                    <a:avLst/>
                    <a:gdLst>
                      <a:gd name="T0" fmla="*/ 0 w 71"/>
                      <a:gd name="T1" fmla="*/ 0 h 36"/>
                      <a:gd name="T2" fmla="*/ 0 w 71"/>
                      <a:gd name="T3" fmla="*/ 0 h 36"/>
                      <a:gd name="T4" fmla="*/ 0 w 71"/>
                      <a:gd name="T5" fmla="*/ 0 h 36"/>
                      <a:gd name="T6" fmla="*/ 0 w 71"/>
                      <a:gd name="T7" fmla="*/ 0 h 36"/>
                      <a:gd name="T8" fmla="*/ 0 w 71"/>
                      <a:gd name="T9" fmla="*/ 0 h 36"/>
                      <a:gd name="T10" fmla="*/ 0 w 71"/>
                      <a:gd name="T11" fmla="*/ 0 h 36"/>
                      <a:gd name="T12" fmla="*/ 0 w 71"/>
                      <a:gd name="T13" fmla="*/ 0 h 36"/>
                      <a:gd name="T14" fmla="*/ 0 w 71"/>
                      <a:gd name="T15" fmla="*/ 0 h 36"/>
                      <a:gd name="T16" fmla="*/ 0 w 71"/>
                      <a:gd name="T17" fmla="*/ 0 h 36"/>
                      <a:gd name="T18" fmla="*/ 0 w 71"/>
                      <a:gd name="T19" fmla="*/ 0 h 36"/>
                      <a:gd name="T20" fmla="*/ 0 w 71"/>
                      <a:gd name="T21" fmla="*/ 0 h 36"/>
                      <a:gd name="T22" fmla="*/ 0 w 71"/>
                      <a:gd name="T23" fmla="*/ 0 h 36"/>
                      <a:gd name="T24" fmla="*/ 0 w 71"/>
                      <a:gd name="T25" fmla="*/ 0 h 36"/>
                      <a:gd name="T26" fmla="*/ 0 w 71"/>
                      <a:gd name="T27" fmla="*/ 0 h 36"/>
                      <a:gd name="T28" fmla="*/ 0 w 71"/>
                      <a:gd name="T29" fmla="*/ 0 h 36"/>
                      <a:gd name="T30" fmla="*/ 0 w 71"/>
                      <a:gd name="T31" fmla="*/ 0 h 36"/>
                      <a:gd name="T32" fmla="*/ 0 w 71"/>
                      <a:gd name="T33" fmla="*/ 0 h 36"/>
                      <a:gd name="T34" fmla="*/ 0 w 71"/>
                      <a:gd name="T35" fmla="*/ 0 h 36"/>
                      <a:gd name="T36" fmla="*/ 0 w 71"/>
                      <a:gd name="T37" fmla="*/ 0 h 36"/>
                      <a:gd name="T38" fmla="*/ 0 w 71"/>
                      <a:gd name="T39" fmla="*/ 0 h 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71"/>
                      <a:gd name="T61" fmla="*/ 0 h 36"/>
                      <a:gd name="T62" fmla="*/ 71 w 71"/>
                      <a:gd name="T63" fmla="*/ 36 h 36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71" h="36">
                        <a:moveTo>
                          <a:pt x="63" y="36"/>
                        </a:moveTo>
                        <a:lnTo>
                          <a:pt x="71" y="18"/>
                        </a:lnTo>
                        <a:lnTo>
                          <a:pt x="58" y="8"/>
                        </a:lnTo>
                        <a:lnTo>
                          <a:pt x="44" y="1"/>
                        </a:lnTo>
                        <a:lnTo>
                          <a:pt x="41" y="9"/>
                        </a:lnTo>
                        <a:lnTo>
                          <a:pt x="20" y="3"/>
                        </a:lnTo>
                        <a:lnTo>
                          <a:pt x="14" y="0"/>
                        </a:lnTo>
                        <a:lnTo>
                          <a:pt x="8" y="3"/>
                        </a:lnTo>
                        <a:lnTo>
                          <a:pt x="5" y="5"/>
                        </a:lnTo>
                        <a:lnTo>
                          <a:pt x="1" y="10"/>
                        </a:lnTo>
                        <a:lnTo>
                          <a:pt x="0" y="14"/>
                        </a:lnTo>
                        <a:lnTo>
                          <a:pt x="0" y="17"/>
                        </a:lnTo>
                        <a:lnTo>
                          <a:pt x="1" y="19"/>
                        </a:lnTo>
                        <a:lnTo>
                          <a:pt x="6" y="21"/>
                        </a:lnTo>
                        <a:lnTo>
                          <a:pt x="13" y="17"/>
                        </a:lnTo>
                        <a:lnTo>
                          <a:pt x="22" y="29"/>
                        </a:lnTo>
                        <a:lnTo>
                          <a:pt x="24" y="31"/>
                        </a:lnTo>
                        <a:lnTo>
                          <a:pt x="30" y="31"/>
                        </a:lnTo>
                        <a:lnTo>
                          <a:pt x="36" y="28"/>
                        </a:lnTo>
                        <a:lnTo>
                          <a:pt x="63" y="36"/>
                        </a:lnTo>
                        <a:close/>
                      </a:path>
                    </a:pathLst>
                  </a:custGeom>
                  <a:solidFill>
                    <a:srgbClr val="00A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94" name="Freeform 116"/>
                  <p:cNvSpPr>
                    <a:spLocks/>
                  </p:cNvSpPr>
                  <p:nvPr/>
                </p:nvSpPr>
                <p:spPr bwMode="auto">
                  <a:xfrm>
                    <a:off x="1563" y="3180"/>
                    <a:ext cx="29" cy="16"/>
                  </a:xfrm>
                  <a:custGeom>
                    <a:avLst/>
                    <a:gdLst>
                      <a:gd name="T0" fmla="*/ 0 w 85"/>
                      <a:gd name="T1" fmla="*/ 0 h 46"/>
                      <a:gd name="T2" fmla="*/ 0 w 85"/>
                      <a:gd name="T3" fmla="*/ 0 h 46"/>
                      <a:gd name="T4" fmla="*/ 0 w 85"/>
                      <a:gd name="T5" fmla="*/ 0 h 46"/>
                      <a:gd name="T6" fmla="*/ 0 w 85"/>
                      <a:gd name="T7" fmla="*/ 0 h 46"/>
                      <a:gd name="T8" fmla="*/ 0 w 85"/>
                      <a:gd name="T9" fmla="*/ 0 h 46"/>
                      <a:gd name="T10" fmla="*/ 0 w 85"/>
                      <a:gd name="T11" fmla="*/ 0 h 46"/>
                      <a:gd name="T12" fmla="*/ 0 w 85"/>
                      <a:gd name="T13" fmla="*/ 0 h 46"/>
                      <a:gd name="T14" fmla="*/ 0 w 85"/>
                      <a:gd name="T15" fmla="*/ 0 h 46"/>
                      <a:gd name="T16" fmla="*/ 0 w 85"/>
                      <a:gd name="T17" fmla="*/ 0 h 46"/>
                      <a:gd name="T18" fmla="*/ 0 w 85"/>
                      <a:gd name="T19" fmla="*/ 0 h 46"/>
                      <a:gd name="T20" fmla="*/ 0 w 85"/>
                      <a:gd name="T21" fmla="*/ 0 h 46"/>
                      <a:gd name="T22" fmla="*/ 0 w 85"/>
                      <a:gd name="T23" fmla="*/ 0 h 46"/>
                      <a:gd name="T24" fmla="*/ 0 w 85"/>
                      <a:gd name="T25" fmla="*/ 0 h 46"/>
                      <a:gd name="T26" fmla="*/ 0 w 85"/>
                      <a:gd name="T27" fmla="*/ 0 h 46"/>
                      <a:gd name="T28" fmla="*/ 0 w 85"/>
                      <a:gd name="T29" fmla="*/ 0 h 46"/>
                      <a:gd name="T30" fmla="*/ 0 w 85"/>
                      <a:gd name="T31" fmla="*/ 0 h 46"/>
                      <a:gd name="T32" fmla="*/ 0 w 85"/>
                      <a:gd name="T33" fmla="*/ 0 h 46"/>
                      <a:gd name="T34" fmla="*/ 0 w 85"/>
                      <a:gd name="T35" fmla="*/ 0 h 46"/>
                      <a:gd name="T36" fmla="*/ 0 w 85"/>
                      <a:gd name="T37" fmla="*/ 0 h 46"/>
                      <a:gd name="T38" fmla="*/ 0 w 85"/>
                      <a:gd name="T39" fmla="*/ 0 h 46"/>
                      <a:gd name="T40" fmla="*/ 0 w 85"/>
                      <a:gd name="T41" fmla="*/ 0 h 46"/>
                      <a:gd name="T42" fmla="*/ 0 w 85"/>
                      <a:gd name="T43" fmla="*/ 0 h 46"/>
                      <a:gd name="T44" fmla="*/ 0 w 85"/>
                      <a:gd name="T45" fmla="*/ 0 h 46"/>
                      <a:gd name="T46" fmla="*/ 0 w 85"/>
                      <a:gd name="T47" fmla="*/ 0 h 46"/>
                      <a:gd name="T48" fmla="*/ 0 w 85"/>
                      <a:gd name="T49" fmla="*/ 0 h 46"/>
                      <a:gd name="T50" fmla="*/ 0 w 85"/>
                      <a:gd name="T51" fmla="*/ 0 h 46"/>
                      <a:gd name="T52" fmla="*/ 0 w 85"/>
                      <a:gd name="T53" fmla="*/ 0 h 4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85"/>
                      <a:gd name="T82" fmla="*/ 0 h 46"/>
                      <a:gd name="T83" fmla="*/ 85 w 85"/>
                      <a:gd name="T84" fmla="*/ 46 h 46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85" h="46">
                        <a:moveTo>
                          <a:pt x="24" y="10"/>
                        </a:moveTo>
                        <a:lnTo>
                          <a:pt x="56" y="10"/>
                        </a:lnTo>
                        <a:lnTo>
                          <a:pt x="59" y="3"/>
                        </a:lnTo>
                        <a:lnTo>
                          <a:pt x="62" y="0"/>
                        </a:lnTo>
                        <a:lnTo>
                          <a:pt x="66" y="0"/>
                        </a:lnTo>
                        <a:lnTo>
                          <a:pt x="67" y="0"/>
                        </a:lnTo>
                        <a:lnTo>
                          <a:pt x="71" y="0"/>
                        </a:lnTo>
                        <a:lnTo>
                          <a:pt x="75" y="4"/>
                        </a:lnTo>
                        <a:lnTo>
                          <a:pt x="85" y="5"/>
                        </a:lnTo>
                        <a:lnTo>
                          <a:pt x="85" y="12"/>
                        </a:lnTo>
                        <a:lnTo>
                          <a:pt x="84" y="27"/>
                        </a:lnTo>
                        <a:lnTo>
                          <a:pt x="82" y="35"/>
                        </a:lnTo>
                        <a:lnTo>
                          <a:pt x="77" y="42"/>
                        </a:lnTo>
                        <a:lnTo>
                          <a:pt x="48" y="45"/>
                        </a:lnTo>
                        <a:lnTo>
                          <a:pt x="39" y="41"/>
                        </a:lnTo>
                        <a:lnTo>
                          <a:pt x="35" y="41"/>
                        </a:lnTo>
                        <a:lnTo>
                          <a:pt x="31" y="42"/>
                        </a:lnTo>
                        <a:lnTo>
                          <a:pt x="28" y="46"/>
                        </a:lnTo>
                        <a:lnTo>
                          <a:pt x="5" y="46"/>
                        </a:lnTo>
                        <a:lnTo>
                          <a:pt x="2" y="37"/>
                        </a:lnTo>
                        <a:lnTo>
                          <a:pt x="0" y="35"/>
                        </a:lnTo>
                        <a:lnTo>
                          <a:pt x="1" y="18"/>
                        </a:lnTo>
                        <a:lnTo>
                          <a:pt x="1" y="8"/>
                        </a:lnTo>
                        <a:lnTo>
                          <a:pt x="5" y="2"/>
                        </a:lnTo>
                        <a:lnTo>
                          <a:pt x="9" y="0"/>
                        </a:lnTo>
                        <a:lnTo>
                          <a:pt x="12" y="0"/>
                        </a:lnTo>
                        <a:lnTo>
                          <a:pt x="24" y="10"/>
                        </a:lnTo>
                        <a:close/>
                      </a:path>
                    </a:pathLst>
                  </a:custGeom>
                  <a:solidFill>
                    <a:srgbClr val="00A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95" name="Freeform 117"/>
                  <p:cNvSpPr>
                    <a:spLocks/>
                  </p:cNvSpPr>
                  <p:nvPr/>
                </p:nvSpPr>
                <p:spPr bwMode="auto">
                  <a:xfrm>
                    <a:off x="1527" y="3211"/>
                    <a:ext cx="11" cy="14"/>
                  </a:xfrm>
                  <a:custGeom>
                    <a:avLst/>
                    <a:gdLst>
                      <a:gd name="T0" fmla="*/ 0 w 33"/>
                      <a:gd name="T1" fmla="*/ 0 h 42"/>
                      <a:gd name="T2" fmla="*/ 0 w 33"/>
                      <a:gd name="T3" fmla="*/ 0 h 42"/>
                      <a:gd name="T4" fmla="*/ 0 w 33"/>
                      <a:gd name="T5" fmla="*/ 0 h 42"/>
                      <a:gd name="T6" fmla="*/ 0 w 33"/>
                      <a:gd name="T7" fmla="*/ 0 h 42"/>
                      <a:gd name="T8" fmla="*/ 0 w 33"/>
                      <a:gd name="T9" fmla="*/ 0 h 42"/>
                      <a:gd name="T10" fmla="*/ 0 w 33"/>
                      <a:gd name="T11" fmla="*/ 0 h 42"/>
                      <a:gd name="T12" fmla="*/ 0 w 33"/>
                      <a:gd name="T13" fmla="*/ 0 h 42"/>
                      <a:gd name="T14" fmla="*/ 0 w 33"/>
                      <a:gd name="T15" fmla="*/ 0 h 42"/>
                      <a:gd name="T16" fmla="*/ 0 w 33"/>
                      <a:gd name="T17" fmla="*/ 0 h 42"/>
                      <a:gd name="T18" fmla="*/ 0 w 33"/>
                      <a:gd name="T19" fmla="*/ 0 h 42"/>
                      <a:gd name="T20" fmla="*/ 0 w 33"/>
                      <a:gd name="T21" fmla="*/ 0 h 42"/>
                      <a:gd name="T22" fmla="*/ 0 w 33"/>
                      <a:gd name="T23" fmla="*/ 0 h 42"/>
                      <a:gd name="T24" fmla="*/ 0 w 33"/>
                      <a:gd name="T25" fmla="*/ 0 h 42"/>
                      <a:gd name="T26" fmla="*/ 0 w 33"/>
                      <a:gd name="T27" fmla="*/ 0 h 42"/>
                      <a:gd name="T28" fmla="*/ 0 w 33"/>
                      <a:gd name="T29" fmla="*/ 0 h 42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33"/>
                      <a:gd name="T46" fmla="*/ 0 h 42"/>
                      <a:gd name="T47" fmla="*/ 33 w 33"/>
                      <a:gd name="T48" fmla="*/ 42 h 42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33" h="42">
                        <a:moveTo>
                          <a:pt x="17" y="0"/>
                        </a:moveTo>
                        <a:lnTo>
                          <a:pt x="33" y="11"/>
                        </a:lnTo>
                        <a:lnTo>
                          <a:pt x="33" y="16"/>
                        </a:lnTo>
                        <a:lnTo>
                          <a:pt x="33" y="19"/>
                        </a:lnTo>
                        <a:lnTo>
                          <a:pt x="31" y="25"/>
                        </a:lnTo>
                        <a:lnTo>
                          <a:pt x="29" y="30"/>
                        </a:lnTo>
                        <a:lnTo>
                          <a:pt x="24" y="37"/>
                        </a:lnTo>
                        <a:lnTo>
                          <a:pt x="16" y="42"/>
                        </a:lnTo>
                        <a:lnTo>
                          <a:pt x="10" y="42"/>
                        </a:lnTo>
                        <a:lnTo>
                          <a:pt x="6" y="39"/>
                        </a:lnTo>
                        <a:lnTo>
                          <a:pt x="0" y="33"/>
                        </a:lnTo>
                        <a:lnTo>
                          <a:pt x="0" y="29"/>
                        </a:lnTo>
                        <a:lnTo>
                          <a:pt x="1" y="21"/>
                        </a:lnTo>
                        <a:lnTo>
                          <a:pt x="5" y="7"/>
                        </a:lnTo>
                        <a:lnTo>
                          <a:pt x="17" y="0"/>
                        </a:lnTo>
                        <a:close/>
                      </a:path>
                    </a:pathLst>
                  </a:custGeom>
                  <a:solidFill>
                    <a:srgbClr val="00A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141" name="Text Box 118"/>
            <p:cNvSpPr txBox="1">
              <a:spLocks noChangeArrowheads="1"/>
            </p:cNvSpPr>
            <p:nvPr/>
          </p:nvSpPr>
          <p:spPr bwMode="auto">
            <a:xfrm>
              <a:off x="7032625" y="2616200"/>
              <a:ext cx="860425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tabLst>
                  <a:tab pos="111125" algn="l"/>
                </a:tabLst>
              </a:pPr>
              <a:r>
                <a:rPr lang="en-CA" sz="1600">
                  <a:latin typeface="Arial Black" pitchFamily="34" charset="0"/>
                  <a:cs typeface="Arial" charset="0"/>
                </a:rPr>
                <a:t>Filter</a:t>
              </a:r>
            </a:p>
          </p:txBody>
        </p:sp>
        <p:sp>
          <p:nvSpPr>
            <p:cNvPr id="4142" name="Line 119"/>
            <p:cNvSpPr>
              <a:spLocks noChangeShapeType="1"/>
            </p:cNvSpPr>
            <p:nvPr/>
          </p:nvSpPr>
          <p:spPr bwMode="auto">
            <a:xfrm>
              <a:off x="2281238" y="2006600"/>
              <a:ext cx="75882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arrow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3" name="Text Box 120"/>
            <p:cNvSpPr txBox="1">
              <a:spLocks noChangeArrowheads="1"/>
            </p:cNvSpPr>
            <p:nvPr/>
          </p:nvSpPr>
          <p:spPr bwMode="auto">
            <a:xfrm>
              <a:off x="527050" y="2419350"/>
              <a:ext cx="2006600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tabLst>
                  <a:tab pos="111125" algn="l"/>
                </a:tabLst>
              </a:pPr>
              <a:r>
                <a:rPr lang="en-CA" sz="1600">
                  <a:latin typeface="Arial Black" pitchFamily="34" charset="0"/>
                  <a:cs typeface="Arial" charset="0"/>
                </a:rPr>
                <a:t>River “source”</a:t>
              </a:r>
            </a:p>
          </p:txBody>
        </p:sp>
        <p:sp>
          <p:nvSpPr>
            <p:cNvPr id="4144" name="Text Box 121"/>
            <p:cNvSpPr txBox="1">
              <a:spLocks noChangeArrowheads="1"/>
            </p:cNvSpPr>
            <p:nvPr/>
          </p:nvSpPr>
          <p:spPr bwMode="auto">
            <a:xfrm>
              <a:off x="2513013" y="2616200"/>
              <a:ext cx="1876425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tabLst>
                  <a:tab pos="111125" algn="l"/>
                </a:tabLst>
              </a:pPr>
              <a:r>
                <a:rPr lang="en-CA" sz="1600">
                  <a:latin typeface="Arial Black" pitchFamily="34" charset="0"/>
                  <a:cs typeface="Arial" charset="0"/>
                </a:rPr>
                <a:t>Add chemicals</a:t>
              </a:r>
            </a:p>
          </p:txBody>
        </p:sp>
        <p:sp>
          <p:nvSpPr>
            <p:cNvPr id="4145" name="Text Box 122"/>
            <p:cNvSpPr txBox="1">
              <a:spLocks noChangeArrowheads="1"/>
            </p:cNvSpPr>
            <p:nvPr/>
          </p:nvSpPr>
          <p:spPr bwMode="auto">
            <a:xfrm>
              <a:off x="4511675" y="2616200"/>
              <a:ext cx="800100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tabLst>
                  <a:tab pos="111125" algn="l"/>
                </a:tabLst>
              </a:pPr>
              <a:r>
                <a:rPr lang="en-CA" sz="1600">
                  <a:latin typeface="Arial Black" pitchFamily="34" charset="0"/>
                  <a:cs typeface="Arial" charset="0"/>
                </a:rPr>
                <a:t>Stir</a:t>
              </a:r>
            </a:p>
          </p:txBody>
        </p:sp>
        <p:sp>
          <p:nvSpPr>
            <p:cNvPr id="4146" name="Text Box 123"/>
            <p:cNvSpPr txBox="1">
              <a:spLocks noChangeArrowheads="1"/>
            </p:cNvSpPr>
            <p:nvPr/>
          </p:nvSpPr>
          <p:spPr bwMode="auto">
            <a:xfrm>
              <a:off x="5675313" y="2625725"/>
              <a:ext cx="1016000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tabLst>
                  <a:tab pos="111125" algn="l"/>
                </a:tabLst>
              </a:pPr>
              <a:r>
                <a:rPr lang="en-CA" sz="1600">
                  <a:latin typeface="Arial Black" pitchFamily="34" charset="0"/>
                  <a:cs typeface="Arial" charset="0"/>
                </a:rPr>
                <a:t>Settle</a:t>
              </a:r>
            </a:p>
          </p:txBody>
        </p:sp>
        <p:sp>
          <p:nvSpPr>
            <p:cNvPr id="4147" name="Line 124"/>
            <p:cNvSpPr>
              <a:spLocks noChangeShapeType="1"/>
            </p:cNvSpPr>
            <p:nvPr/>
          </p:nvSpPr>
          <p:spPr bwMode="auto">
            <a:xfrm>
              <a:off x="7945438" y="2117725"/>
              <a:ext cx="220662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8" name="Line 125"/>
            <p:cNvSpPr>
              <a:spLocks noChangeShapeType="1"/>
            </p:cNvSpPr>
            <p:nvPr/>
          </p:nvSpPr>
          <p:spPr bwMode="auto">
            <a:xfrm>
              <a:off x="8166100" y="2117725"/>
              <a:ext cx="0" cy="1608138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" name="Group 126"/>
            <p:cNvGrpSpPr>
              <a:grpSpLocks/>
            </p:cNvGrpSpPr>
            <p:nvPr/>
          </p:nvGrpSpPr>
          <p:grpSpPr bwMode="auto">
            <a:xfrm>
              <a:off x="7064375" y="3321050"/>
              <a:ext cx="704850" cy="869950"/>
              <a:chOff x="3216" y="2448"/>
              <a:chExt cx="480" cy="600"/>
            </a:xfrm>
          </p:grpSpPr>
          <p:sp>
            <p:nvSpPr>
              <p:cNvPr id="4175" name="Line 127"/>
              <p:cNvSpPr>
                <a:spLocks noChangeShapeType="1"/>
              </p:cNvSpPr>
              <p:nvPr/>
            </p:nvSpPr>
            <p:spPr bwMode="auto">
              <a:xfrm flipV="1">
                <a:off x="3216" y="2448"/>
                <a:ext cx="0" cy="6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6" name="Line 128"/>
              <p:cNvSpPr>
                <a:spLocks noChangeShapeType="1"/>
              </p:cNvSpPr>
              <p:nvPr/>
            </p:nvSpPr>
            <p:spPr bwMode="auto">
              <a:xfrm>
                <a:off x="3216" y="3036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7" name="Line 129"/>
              <p:cNvSpPr>
                <a:spLocks noChangeShapeType="1"/>
              </p:cNvSpPr>
              <p:nvPr/>
            </p:nvSpPr>
            <p:spPr bwMode="auto">
              <a:xfrm flipV="1">
                <a:off x="3696" y="2448"/>
                <a:ext cx="0" cy="6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50" name="Text Box 130"/>
            <p:cNvSpPr txBox="1">
              <a:spLocks noChangeArrowheads="1"/>
            </p:cNvSpPr>
            <p:nvPr/>
          </p:nvSpPr>
          <p:spPr bwMode="auto">
            <a:xfrm>
              <a:off x="6824663" y="4206875"/>
              <a:ext cx="1423987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tabLst>
                  <a:tab pos="111125" algn="l"/>
                </a:tabLst>
              </a:pPr>
              <a:r>
                <a:rPr lang="en-US" sz="1600">
                  <a:latin typeface="Arial Black" pitchFamily="34" charset="0"/>
                  <a:cs typeface="Arial" charset="0"/>
                </a:rPr>
                <a:t>Disinfect</a:t>
              </a:r>
              <a:endParaRPr lang="en-CA" sz="1600"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4151" name="Line 131"/>
            <p:cNvSpPr>
              <a:spLocks noChangeShapeType="1"/>
            </p:cNvSpPr>
            <p:nvPr/>
          </p:nvSpPr>
          <p:spPr bwMode="auto">
            <a:xfrm>
              <a:off x="7064375" y="3573463"/>
              <a:ext cx="7159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" name="Group 132"/>
            <p:cNvGrpSpPr>
              <a:grpSpLocks/>
            </p:cNvGrpSpPr>
            <p:nvPr/>
          </p:nvGrpSpPr>
          <p:grpSpPr bwMode="auto">
            <a:xfrm>
              <a:off x="7294563" y="3465513"/>
              <a:ext cx="193675" cy="252412"/>
              <a:chOff x="2752" y="2516"/>
              <a:chExt cx="158" cy="174"/>
            </a:xfrm>
          </p:grpSpPr>
          <p:sp>
            <p:nvSpPr>
              <p:cNvPr id="4172" name="AutoShape 133"/>
              <p:cNvSpPr>
                <a:spLocks noChangeArrowheads="1"/>
              </p:cNvSpPr>
              <p:nvPr/>
            </p:nvSpPr>
            <p:spPr bwMode="auto">
              <a:xfrm flipV="1">
                <a:off x="2806" y="2516"/>
                <a:ext cx="48" cy="48"/>
              </a:xfrm>
              <a:prstGeom prst="triangle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3" name="Line 134"/>
              <p:cNvSpPr>
                <a:spLocks noChangeShapeType="1"/>
              </p:cNvSpPr>
              <p:nvPr/>
            </p:nvSpPr>
            <p:spPr bwMode="auto">
              <a:xfrm>
                <a:off x="2752" y="2640"/>
                <a:ext cx="15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4" name="Line 135"/>
              <p:cNvSpPr>
                <a:spLocks noChangeShapeType="1"/>
              </p:cNvSpPr>
              <p:nvPr/>
            </p:nvSpPr>
            <p:spPr bwMode="auto">
              <a:xfrm>
                <a:off x="2792" y="2690"/>
                <a:ext cx="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53" name="Line 136"/>
            <p:cNvSpPr>
              <a:spLocks noChangeShapeType="1"/>
            </p:cNvSpPr>
            <p:nvPr/>
          </p:nvSpPr>
          <p:spPr bwMode="auto">
            <a:xfrm>
              <a:off x="5673725" y="3249613"/>
              <a:ext cx="276225" cy="3794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4" name="Line 137"/>
            <p:cNvSpPr>
              <a:spLocks noChangeShapeType="1"/>
            </p:cNvSpPr>
            <p:nvPr/>
          </p:nvSpPr>
          <p:spPr bwMode="auto">
            <a:xfrm flipH="1">
              <a:off x="6170613" y="3249613"/>
              <a:ext cx="276225" cy="3794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5" name="Line 138"/>
            <p:cNvSpPr>
              <a:spLocks noChangeShapeType="1"/>
            </p:cNvSpPr>
            <p:nvPr/>
          </p:nvSpPr>
          <p:spPr bwMode="auto">
            <a:xfrm>
              <a:off x="5949950" y="3629025"/>
              <a:ext cx="2206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6" name="Line 139"/>
            <p:cNvSpPr>
              <a:spLocks noChangeShapeType="1"/>
            </p:cNvSpPr>
            <p:nvPr/>
          </p:nvSpPr>
          <p:spPr bwMode="auto">
            <a:xfrm flipV="1">
              <a:off x="5751513" y="3351213"/>
              <a:ext cx="6270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" name="Group 140"/>
            <p:cNvGrpSpPr>
              <a:grpSpLocks/>
            </p:cNvGrpSpPr>
            <p:nvPr/>
          </p:nvGrpSpPr>
          <p:grpSpPr bwMode="auto">
            <a:xfrm>
              <a:off x="5965825" y="3249613"/>
              <a:ext cx="192088" cy="242887"/>
              <a:chOff x="2752" y="2516"/>
              <a:chExt cx="158" cy="174"/>
            </a:xfrm>
          </p:grpSpPr>
          <p:sp>
            <p:nvSpPr>
              <p:cNvPr id="4169" name="AutoShape 141"/>
              <p:cNvSpPr>
                <a:spLocks noChangeArrowheads="1"/>
              </p:cNvSpPr>
              <p:nvPr/>
            </p:nvSpPr>
            <p:spPr bwMode="auto">
              <a:xfrm flipV="1">
                <a:off x="2806" y="2516"/>
                <a:ext cx="48" cy="48"/>
              </a:xfrm>
              <a:prstGeom prst="triangle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0" name="Line 142"/>
              <p:cNvSpPr>
                <a:spLocks noChangeShapeType="1"/>
              </p:cNvSpPr>
              <p:nvPr/>
            </p:nvSpPr>
            <p:spPr bwMode="auto">
              <a:xfrm>
                <a:off x="2752" y="2640"/>
                <a:ext cx="15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1" name="Line 143"/>
              <p:cNvSpPr>
                <a:spLocks noChangeShapeType="1"/>
              </p:cNvSpPr>
              <p:nvPr/>
            </p:nvSpPr>
            <p:spPr bwMode="auto">
              <a:xfrm>
                <a:off x="2792" y="2690"/>
                <a:ext cx="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58" name="Line 144"/>
            <p:cNvSpPr>
              <a:spLocks noChangeShapeType="1"/>
            </p:cNvSpPr>
            <p:nvPr/>
          </p:nvSpPr>
          <p:spPr bwMode="auto">
            <a:xfrm flipV="1">
              <a:off x="5915025" y="3636963"/>
              <a:ext cx="84138" cy="52863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9" name="Line 145"/>
            <p:cNvSpPr>
              <a:spLocks noChangeShapeType="1"/>
            </p:cNvSpPr>
            <p:nvPr/>
          </p:nvSpPr>
          <p:spPr bwMode="auto">
            <a:xfrm flipH="1" flipV="1">
              <a:off x="6121400" y="3636963"/>
              <a:ext cx="84138" cy="52863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0" name="Line 146"/>
            <p:cNvSpPr>
              <a:spLocks noChangeShapeType="1"/>
            </p:cNvSpPr>
            <p:nvPr/>
          </p:nvSpPr>
          <p:spPr bwMode="auto">
            <a:xfrm flipH="1">
              <a:off x="6545263" y="3717925"/>
              <a:ext cx="176212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arrow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1" name="Line 147"/>
            <p:cNvSpPr>
              <a:spLocks noChangeShapeType="1"/>
            </p:cNvSpPr>
            <p:nvPr/>
          </p:nvSpPr>
          <p:spPr bwMode="auto">
            <a:xfrm flipH="1">
              <a:off x="7969250" y="3725863"/>
              <a:ext cx="196850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arrow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2" name="Text Box 148"/>
            <p:cNvSpPr txBox="1">
              <a:spLocks noChangeArrowheads="1"/>
            </p:cNvSpPr>
            <p:nvPr/>
          </p:nvSpPr>
          <p:spPr bwMode="auto">
            <a:xfrm>
              <a:off x="5707063" y="4197350"/>
              <a:ext cx="885825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tabLst>
                  <a:tab pos="111125" algn="l"/>
                </a:tabLst>
              </a:pPr>
              <a:r>
                <a:rPr lang="en-US" sz="1600">
                  <a:latin typeface="Arial Black" pitchFamily="34" charset="0"/>
                  <a:cs typeface="Arial" charset="0"/>
                </a:rPr>
                <a:t>Stor</a:t>
              </a:r>
              <a:r>
                <a:rPr lang="en-GB" sz="1600">
                  <a:latin typeface="Arial Black" pitchFamily="34" charset="0"/>
                  <a:cs typeface="Arial" charset="0"/>
                </a:rPr>
                <a:t>e</a:t>
              </a:r>
              <a:endParaRPr lang="en-CA" sz="1600">
                <a:latin typeface="Arial Black" pitchFamily="34" charset="0"/>
                <a:cs typeface="Arial" charset="0"/>
              </a:endParaRPr>
            </a:p>
          </p:txBody>
        </p:sp>
        <p:pic>
          <p:nvPicPr>
            <p:cNvPr id="4163" name="Picture 149" descr="j0311332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200275" y="3973513"/>
              <a:ext cx="1035050" cy="654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64" name="Picture 150" descr="j0311330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197100" y="3187700"/>
              <a:ext cx="1003300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65" name="Text Box 151"/>
            <p:cNvSpPr txBox="1">
              <a:spLocks noChangeArrowheads="1"/>
            </p:cNvSpPr>
            <p:nvPr/>
          </p:nvSpPr>
          <p:spPr bwMode="auto">
            <a:xfrm>
              <a:off x="3913188" y="4227513"/>
              <a:ext cx="1527175" cy="3365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tabLst>
                  <a:tab pos="111125" algn="l"/>
                </a:tabLst>
              </a:pPr>
              <a:r>
                <a:rPr lang="en-US" sz="1600" dirty="0" smtClean="0">
                  <a:latin typeface="Arial Black" pitchFamily="34" charset="0"/>
                  <a:cs typeface="Arial" charset="0"/>
                </a:rPr>
                <a:t>Distribute</a:t>
              </a:r>
              <a:endParaRPr lang="en-CA" sz="1600" dirty="0"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4166" name="Line 152"/>
            <p:cNvSpPr>
              <a:spLocks noChangeShapeType="1"/>
            </p:cNvSpPr>
            <p:nvPr/>
          </p:nvSpPr>
          <p:spPr bwMode="auto">
            <a:xfrm flipH="1">
              <a:off x="5297488" y="3694113"/>
              <a:ext cx="174625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arrow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4167" name="Picture 153" descr="j0311294"/>
            <p:cNvPicPr preferRelativeResize="0"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rot="16200000" flipV="1">
              <a:off x="3999707" y="3277393"/>
              <a:ext cx="971550" cy="88741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4168" name="Line 154"/>
            <p:cNvSpPr>
              <a:spLocks noChangeShapeType="1"/>
            </p:cNvSpPr>
            <p:nvPr/>
          </p:nvSpPr>
          <p:spPr bwMode="auto">
            <a:xfrm flipH="1">
              <a:off x="3495675" y="3732213"/>
              <a:ext cx="174625" cy="0"/>
            </a:xfrm>
            <a:prstGeom prst="line">
              <a:avLst/>
            </a:prstGeom>
            <a:noFill/>
            <a:ln w="34925">
              <a:solidFill>
                <a:srgbClr val="993300"/>
              </a:solidFill>
              <a:round/>
              <a:headEnd/>
              <a:tailEnd type="arrow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40" name="Picture 139" descr="Horizontal_RGB_600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382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1" name="Picture 140" descr="Final Logo"/>
          <p:cNvPicPr/>
          <p:nvPr/>
        </p:nvPicPr>
        <p:blipFill>
          <a:blip r:embed="rId12" cstate="print"/>
          <a:srcRect l="7443" r="5803"/>
          <a:stretch>
            <a:fillRect/>
          </a:stretch>
        </p:blipFill>
        <p:spPr bwMode="auto">
          <a:xfrm>
            <a:off x="6656053" y="6298892"/>
            <a:ext cx="1451556" cy="40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  <p:sndAc>
      <p:stSnd>
        <p:snd r:embed="rId4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Urban </a:t>
            </a:r>
            <a:r>
              <a:rPr lang="ig-NG" dirty="0" smtClean="0">
                <a:latin typeface="Calibri" panose="020F0502020204030204" pitchFamily="34" charset="0"/>
              </a:rPr>
              <a:t>Water </a:t>
            </a:r>
            <a:r>
              <a:rPr lang="en-US" dirty="0" smtClean="0">
                <a:latin typeface="Calibri" panose="020F0502020204030204" pitchFamily="34" charset="0"/>
              </a:rPr>
              <a:t>Supplies </a:t>
            </a:r>
            <a:r>
              <a:rPr lang="ig-NG" dirty="0" smtClean="0">
                <a:latin typeface="Calibri" panose="020F0502020204030204" pitchFamily="34" charset="0"/>
              </a:rPr>
              <a:t>involves the use of complex engineering structures, mechanical systems, etectrical systems</a:t>
            </a:r>
            <a:r>
              <a:rPr lang="en-US" dirty="0" smtClean="0">
                <a:latin typeface="Calibri" panose="020F0502020204030204" pitchFamily="34" charset="0"/>
              </a:rPr>
              <a:t>,</a:t>
            </a:r>
            <a:r>
              <a:rPr lang="ig-NG" dirty="0" smtClean="0">
                <a:latin typeface="Calibri" panose="020F0502020204030204" pitchFamily="34" charset="0"/>
              </a:rPr>
              <a:t> chemicals</a:t>
            </a:r>
            <a:r>
              <a:rPr lang="en-US" dirty="0" smtClean="0">
                <a:latin typeface="Calibri" panose="020F0502020204030204" pitchFamily="34" charset="0"/>
              </a:rPr>
              <a:t> and </a:t>
            </a:r>
            <a:r>
              <a:rPr lang="en-US" dirty="0" err="1" smtClean="0">
                <a:latin typeface="Calibri" panose="020F0502020204030204" pitchFamily="34" charset="0"/>
              </a:rPr>
              <a:t>pipeworks</a:t>
            </a:r>
            <a:r>
              <a:rPr lang="ig-NG" dirty="0" smtClean="0">
                <a:latin typeface="Calibri" panose="020F0502020204030204" pitchFamily="34" charset="0"/>
              </a:rPr>
              <a:t>. </a:t>
            </a:r>
            <a:endParaRPr lang="en-US" dirty="0" smtClean="0">
              <a:latin typeface="Calibri" panose="020F0502020204030204" pitchFamily="34" charset="0"/>
            </a:endParaRPr>
          </a:p>
          <a:p>
            <a:r>
              <a:rPr lang="ig-NG" dirty="0" smtClean="0">
                <a:latin typeface="Calibri" panose="020F0502020204030204" pitchFamily="34" charset="0"/>
              </a:rPr>
              <a:t>Water for the public must be chemically and biologically safe for consumption </a:t>
            </a:r>
            <a:r>
              <a:rPr lang="en-US" dirty="0" smtClean="0">
                <a:latin typeface="Calibri" panose="020F0502020204030204" pitchFamily="34" charset="0"/>
              </a:rPr>
              <a:t>and </a:t>
            </a:r>
            <a:r>
              <a:rPr lang="ig-NG" dirty="0" smtClean="0">
                <a:latin typeface="Calibri" panose="020F0502020204030204" pitchFamily="34" charset="0"/>
              </a:rPr>
              <a:t>it must be appealing the sense of sight</a:t>
            </a:r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P</a:t>
            </a:r>
            <a:r>
              <a:rPr lang="ig-NG" dirty="0" smtClean="0">
                <a:latin typeface="Calibri" panose="020F0502020204030204" pitchFamily="34" charset="0"/>
              </a:rPr>
              <a:t>roviding water </a:t>
            </a:r>
            <a:r>
              <a:rPr lang="en-US" dirty="0" smtClean="0">
                <a:latin typeface="Calibri" panose="020F0502020204030204" pitchFamily="34" charset="0"/>
              </a:rPr>
              <a:t>for public consumption</a:t>
            </a:r>
            <a:r>
              <a:rPr lang="ig-NG" dirty="0" smtClean="0">
                <a:latin typeface="Calibri" panose="020F0502020204030204" pitchFamily="34" charset="0"/>
              </a:rPr>
              <a:t> involves</a:t>
            </a:r>
            <a:endParaRPr lang="en-US" dirty="0" smtClean="0">
              <a:latin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A</a:t>
            </a:r>
            <a:r>
              <a:rPr lang="ig-NG" dirty="0" smtClean="0">
                <a:latin typeface="Calibri" panose="020F0502020204030204" pitchFamily="34" charset="0"/>
              </a:rPr>
              <a:t>bstracting raw water from a source</a:t>
            </a:r>
            <a:endParaRPr lang="en-US" dirty="0" smtClean="0">
              <a:latin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T</a:t>
            </a:r>
            <a:r>
              <a:rPr lang="ig-NG" dirty="0" smtClean="0">
                <a:latin typeface="Calibri" panose="020F0502020204030204" pitchFamily="34" charset="0"/>
              </a:rPr>
              <a:t>reating the abstracted water</a:t>
            </a:r>
            <a:endParaRPr lang="en-US" dirty="0" smtClean="0">
              <a:latin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T</a:t>
            </a:r>
            <a:r>
              <a:rPr lang="ig-NG" dirty="0" smtClean="0">
                <a:latin typeface="Calibri" panose="020F0502020204030204" pitchFamily="34" charset="0"/>
              </a:rPr>
              <a:t>ransmitting the water to the public.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 THEY MAY HAVE WATER</a:t>
            </a:r>
            <a:endParaRPr lang="en-US" dirty="0"/>
          </a:p>
        </p:txBody>
      </p:sp>
      <p:pic>
        <p:nvPicPr>
          <p:cNvPr id="4" name="Picture 3" descr="Horizontal_RGB_60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inal Logo"/>
          <p:cNvPicPr/>
          <p:nvPr/>
        </p:nvPicPr>
        <p:blipFill>
          <a:blip r:embed="rId4" cstate="print"/>
          <a:srcRect l="7443" r="5803"/>
          <a:stretch>
            <a:fillRect/>
          </a:stretch>
        </p:blipFill>
        <p:spPr bwMode="auto">
          <a:xfrm>
            <a:off x="6656053" y="6298892"/>
            <a:ext cx="1451556" cy="40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g-NG" sz="4000" dirty="0" smtClean="0">
                <a:latin typeface="Calibri" panose="020F0502020204030204" pitchFamily="34" charset="0"/>
              </a:rPr>
              <a:t>Provision of water is </a:t>
            </a:r>
            <a:r>
              <a:rPr lang="en-US" sz="4000" dirty="0" smtClean="0">
                <a:latin typeface="Calibri" panose="020F0502020204030204" pitchFamily="34" charset="0"/>
              </a:rPr>
              <a:t>a </a:t>
            </a:r>
            <a:r>
              <a:rPr lang="ig-NG" sz="4000" dirty="0" smtClean="0">
                <a:latin typeface="Calibri" panose="020F0502020204030204" pitchFamily="34" charset="0"/>
              </a:rPr>
              <a:t>capital intensive venture</a:t>
            </a:r>
            <a:endParaRPr lang="en-US" sz="4000" dirty="0" smtClean="0">
              <a:latin typeface="Calibri" panose="020F0502020204030204" pitchFamily="34" charset="0"/>
            </a:endParaRPr>
          </a:p>
          <a:p>
            <a:r>
              <a:rPr lang="ig-NG" sz="4000" dirty="0" smtClean="0">
                <a:latin typeface="Calibri" panose="020F0502020204030204" pitchFamily="34" charset="0"/>
              </a:rPr>
              <a:t>A lot of financial resources are required for </a:t>
            </a:r>
            <a:r>
              <a:rPr lang="en-US" sz="4000" dirty="0" smtClean="0">
                <a:latin typeface="Calibri" panose="020F0502020204030204" pitchFamily="34" charset="0"/>
              </a:rPr>
              <a:t>O&amp;M</a:t>
            </a:r>
            <a:r>
              <a:rPr lang="ig-NG" sz="4000" dirty="0" smtClean="0">
                <a:latin typeface="Calibri" panose="020F0502020204030204" pitchFamily="34" charset="0"/>
              </a:rPr>
              <a:t> </a:t>
            </a:r>
            <a:endParaRPr lang="en-US" sz="4000" dirty="0" smtClean="0">
              <a:latin typeface="Calibri" panose="020F0502020204030204" pitchFamily="34" charset="0"/>
            </a:endParaRPr>
          </a:p>
          <a:p>
            <a:r>
              <a:rPr lang="ig-NG" sz="4000" dirty="0" smtClean="0">
                <a:latin typeface="Calibri" panose="020F0502020204030204" pitchFamily="34" charset="0"/>
              </a:rPr>
              <a:t>The precarious state of public water supply infrastructures today </a:t>
            </a:r>
            <a:r>
              <a:rPr lang="en-US" sz="4000" dirty="0" smtClean="0">
                <a:latin typeface="Calibri" panose="020F0502020204030204" pitchFamily="34" charset="0"/>
              </a:rPr>
              <a:t>is because t</a:t>
            </a:r>
            <a:r>
              <a:rPr lang="ig-NG" sz="4000" dirty="0" smtClean="0">
                <a:latin typeface="Calibri" panose="020F0502020204030204" pitchFamily="34" charset="0"/>
              </a:rPr>
              <a:t>here was no ploughing back </a:t>
            </a:r>
            <a:r>
              <a:rPr lang="en-US" sz="4000" dirty="0" smtClean="0">
                <a:latin typeface="Calibri" panose="020F0502020204030204" pitchFamily="34" charset="0"/>
              </a:rPr>
              <a:t>of fund</a:t>
            </a:r>
            <a:r>
              <a:rPr lang="ig-NG" sz="4000" dirty="0" smtClean="0">
                <a:latin typeface="Calibri" panose="020F0502020204030204" pitchFamily="34" charset="0"/>
              </a:rPr>
              <a:t> </a:t>
            </a:r>
            <a:endParaRPr lang="en-US" sz="4000" dirty="0" smtClean="0">
              <a:latin typeface="Calibri" panose="020F0502020204030204" pitchFamily="34" charset="0"/>
            </a:endParaRPr>
          </a:p>
          <a:p>
            <a:r>
              <a:rPr lang="ig-NG" sz="4000" dirty="0" smtClean="0">
                <a:latin typeface="Calibri" panose="020F0502020204030204" pitchFamily="34" charset="0"/>
              </a:rPr>
              <a:t>Our water schemes now require enormous investement to make them operational.</a:t>
            </a:r>
            <a:endParaRPr lang="en-US" sz="4000" dirty="0" smtClean="0">
              <a:latin typeface="Calibri" panose="020F0502020204030204" pitchFamily="34" charset="0"/>
            </a:endParaRPr>
          </a:p>
          <a:p>
            <a:r>
              <a:rPr lang="ig-NG" sz="4000" dirty="0" smtClean="0">
                <a:latin typeface="Calibri" panose="020F0502020204030204" pitchFamily="34" charset="0"/>
              </a:rPr>
              <a:t>Today many people have to pay water vendors in order to get some quantity of water</a:t>
            </a:r>
            <a:endParaRPr lang="en-US" sz="4000" dirty="0" smtClean="0">
              <a:latin typeface="Calibri" panose="020F0502020204030204" pitchFamily="34" charset="0"/>
            </a:endParaRPr>
          </a:p>
          <a:p>
            <a:r>
              <a:rPr lang="ig-NG" sz="4000" dirty="0" smtClean="0">
                <a:latin typeface="Calibri" panose="020F0502020204030204" pitchFamily="34" charset="0"/>
              </a:rPr>
              <a:t>The tarrif that the previous users did not pay is what we are paying now.</a:t>
            </a:r>
            <a:endParaRPr lang="en-US" sz="2800" dirty="0" smtClean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FACT ABOUT URBAN WATER SUPPLY</a:t>
            </a:r>
            <a:endParaRPr lang="en-US" sz="3200" dirty="0"/>
          </a:p>
        </p:txBody>
      </p:sp>
      <p:pic>
        <p:nvPicPr>
          <p:cNvPr id="4" name="Picture 3" descr="Horizontal_RGB_60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inal Logo"/>
          <p:cNvPicPr/>
          <p:nvPr/>
        </p:nvPicPr>
        <p:blipFill>
          <a:blip r:embed="rId4" cstate="print"/>
          <a:srcRect l="7443" r="5803"/>
          <a:stretch>
            <a:fillRect/>
          </a:stretch>
        </p:blipFill>
        <p:spPr bwMode="auto">
          <a:xfrm>
            <a:off x="6656053" y="6298892"/>
            <a:ext cx="1451556" cy="40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Sustainability in Water Supply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Calibri" panose="020F0502020204030204" pitchFamily="34" charset="0"/>
              </a:rPr>
              <a:t>Sustainability is acting today with adequate consideration for the future</a:t>
            </a:r>
          </a:p>
          <a:p>
            <a:pPr algn="just">
              <a:buNone/>
            </a:pPr>
            <a:endParaRPr lang="en-US" sz="3200" dirty="0" smtClean="0">
              <a:latin typeface="Calibri" panose="020F0502020204030204" pitchFamily="34" charset="0"/>
            </a:endParaRPr>
          </a:p>
          <a:p>
            <a:pPr algn="just"/>
            <a:r>
              <a:rPr lang="en-US" sz="3200" dirty="0" smtClean="0">
                <a:latin typeface="Calibri" panose="020F0502020204030204" pitchFamily="34" charset="0"/>
              </a:rPr>
              <a:t>Sustainable water systems should provide adequate water quantity and appropriate water quality, without compromising the future ability to provide this capacity and quality. </a:t>
            </a:r>
          </a:p>
          <a:p>
            <a:endParaRPr lang="en-US" dirty="0"/>
          </a:p>
        </p:txBody>
      </p:sp>
      <p:pic>
        <p:nvPicPr>
          <p:cNvPr id="4" name="Picture 3" descr="Horizontal_RGB_60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inal Logo"/>
          <p:cNvPicPr/>
          <p:nvPr/>
        </p:nvPicPr>
        <p:blipFill>
          <a:blip r:embed="rId4" cstate="print"/>
          <a:srcRect l="7443" r="5803"/>
          <a:stretch>
            <a:fillRect/>
          </a:stretch>
        </p:blipFill>
        <p:spPr bwMode="auto">
          <a:xfrm>
            <a:off x="6656053" y="6298892"/>
            <a:ext cx="1451556" cy="40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alibri" panose="020F0502020204030204" pitchFamily="34" charset="0"/>
              </a:rPr>
              <a:t>SUSTAINABLE URBAN WATER SUPPLY</a:t>
            </a:r>
            <a:endParaRPr lang="en-US" sz="3200" b="1" dirty="0" smtClean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A </a:t>
            </a:r>
            <a:r>
              <a:rPr lang="en-US" dirty="0" smtClean="0">
                <a:latin typeface="Calibri" panose="020F0502020204030204" pitchFamily="34" charset="0"/>
                <a:hlinkClick r:id="rId3"/>
              </a:rPr>
              <a:t>water supply</a:t>
            </a:r>
            <a:r>
              <a:rPr lang="en-US" dirty="0" smtClean="0">
                <a:latin typeface="Calibri" panose="020F0502020204030204" pitchFamily="34" charset="0"/>
              </a:rPr>
              <a:t> system will be sustainable only if it promotes efficiencies in both the supply and the demand sides.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It is fundamental to 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enhance operation and maintenance capabilities of water utilities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reduce non-revenue water (NRW), leakages, and energy use, 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improve the capacity of the workforce to understand and operate the system.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Cost-recovery through a fair tariff system and “intelligent” investment planning.</a:t>
            </a:r>
          </a:p>
        </p:txBody>
      </p:sp>
      <p:pic>
        <p:nvPicPr>
          <p:cNvPr id="4" name="Picture 3" descr="Horizontal_RGB_60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inal Logo"/>
          <p:cNvPicPr/>
          <p:nvPr/>
        </p:nvPicPr>
        <p:blipFill>
          <a:blip r:embed="rId5" cstate="print"/>
          <a:srcRect l="7443" r="5803"/>
          <a:stretch>
            <a:fillRect/>
          </a:stretch>
        </p:blipFill>
        <p:spPr bwMode="auto">
          <a:xfrm>
            <a:off x="6656053" y="6298892"/>
            <a:ext cx="1451556" cy="40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g-NG" sz="2400" dirty="0" smtClean="0"/>
              <a:t>Nothing is actually free. If you dont pay now someone will pay even more in the future</a:t>
            </a:r>
            <a:r>
              <a:rPr lang="ig-NG" sz="2400" dirty="0" smtClean="0"/>
              <a:t>.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ROAD TO SUSTAINABILTY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45046255"/>
              </p:ext>
            </p:extLst>
          </p:nvPr>
        </p:nvGraphicFramePr>
        <p:xfrm>
          <a:off x="1600200" y="2438400"/>
          <a:ext cx="51816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Horizontal_RGB_600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82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Final Logo"/>
          <p:cNvPicPr/>
          <p:nvPr/>
        </p:nvPicPr>
        <p:blipFill>
          <a:blip r:embed="rId9" cstate="print"/>
          <a:srcRect l="7443" r="5803"/>
          <a:stretch>
            <a:fillRect/>
          </a:stretch>
        </p:blipFill>
        <p:spPr bwMode="auto">
          <a:xfrm>
            <a:off x="6656053" y="6298892"/>
            <a:ext cx="1451556" cy="40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g-NG" sz="2800" dirty="0" smtClean="0">
                <a:latin typeface="Calibri" panose="020F0502020204030204" pitchFamily="34" charset="0"/>
              </a:rPr>
              <a:t>In public infrastructures, sustainability is a key word. </a:t>
            </a:r>
            <a:endParaRPr lang="en-US" sz="2800" dirty="0" smtClean="0">
              <a:latin typeface="Calibri" panose="020F0502020204030204" pitchFamily="34" charset="0"/>
            </a:endParaRPr>
          </a:p>
          <a:p>
            <a:r>
              <a:rPr lang="ig-NG" sz="2800" dirty="0" smtClean="0">
                <a:latin typeface="Calibri" panose="020F0502020204030204" pitchFamily="34" charset="0"/>
              </a:rPr>
              <a:t>We must run systems </a:t>
            </a:r>
            <a:r>
              <a:rPr lang="en-US" sz="2800" dirty="0" smtClean="0">
                <a:latin typeface="Calibri" panose="020F0502020204030204" pitchFamily="34" charset="0"/>
              </a:rPr>
              <a:t>with</a:t>
            </a:r>
            <a:r>
              <a:rPr lang="ig-NG" sz="2800" dirty="0" smtClean="0">
                <a:latin typeface="Calibri" panose="020F0502020204030204" pitchFamily="34" charset="0"/>
              </a:rPr>
              <a:t> the future in mind. </a:t>
            </a:r>
            <a:endParaRPr lang="en-US" sz="2800" dirty="0" smtClean="0">
              <a:latin typeface="Calibri" panose="020F0502020204030204" pitchFamily="34" charset="0"/>
            </a:endParaRPr>
          </a:p>
          <a:p>
            <a:r>
              <a:rPr lang="ig-NG" sz="2800" dirty="0" smtClean="0">
                <a:latin typeface="Calibri" panose="020F0502020204030204" pitchFamily="34" charset="0"/>
              </a:rPr>
              <a:t>We must bequeath to the future generations systems that are working. </a:t>
            </a:r>
            <a:endParaRPr lang="en-US" sz="2800" dirty="0" smtClean="0">
              <a:latin typeface="Calibri" panose="020F0502020204030204" pitchFamily="34" charset="0"/>
            </a:endParaRPr>
          </a:p>
          <a:p>
            <a:r>
              <a:rPr lang="ig-NG" sz="2800" dirty="0" smtClean="0">
                <a:latin typeface="Calibri" panose="020F0502020204030204" pitchFamily="34" charset="0"/>
              </a:rPr>
              <a:t>It will be so unfair that we enjoy now and leave the future generations to pay for us and pay for themselves. </a:t>
            </a:r>
            <a:endParaRPr lang="en-US" sz="2800" dirty="0" smtClean="0">
              <a:latin typeface="Calibri" panose="020F0502020204030204" pitchFamily="34" charset="0"/>
            </a:endParaRPr>
          </a:p>
          <a:p>
            <a:pPr lvl="1"/>
            <a:r>
              <a:rPr lang="ig-NG" sz="2800" dirty="0" smtClean="0">
                <a:latin typeface="Calibri" panose="020F0502020204030204" pitchFamily="34" charset="0"/>
              </a:rPr>
              <a:t>That is the implication of enjoying anything free.</a:t>
            </a:r>
            <a:endParaRPr lang="en-US" sz="2800" dirty="0" smtClean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WAY FORWARD</a:t>
            </a:r>
            <a:endParaRPr lang="en-US" dirty="0"/>
          </a:p>
        </p:txBody>
      </p:sp>
      <p:pic>
        <p:nvPicPr>
          <p:cNvPr id="4" name="Picture 3" descr="Horizontal_RGB_60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inal Logo"/>
          <p:cNvPicPr/>
          <p:nvPr/>
        </p:nvPicPr>
        <p:blipFill>
          <a:blip r:embed="rId4" cstate="print"/>
          <a:srcRect l="7443" r="5803"/>
          <a:stretch>
            <a:fillRect/>
          </a:stretch>
        </p:blipFill>
        <p:spPr bwMode="auto">
          <a:xfrm>
            <a:off x="6656053" y="6298892"/>
            <a:ext cx="1451556" cy="40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2536205"/>
              </p:ext>
            </p:extLst>
          </p:nvPr>
        </p:nvGraphicFramePr>
        <p:xfrm>
          <a:off x="1905000" y="2362200"/>
          <a:ext cx="6781800" cy="364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NEXUS OF WATER PRODUCER-CONSUMER RELATIONSHIP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627454"/>
      </p:ext>
    </p:extLst>
  </p:cSld>
  <p:clrMapOvr>
    <a:masterClrMapping/>
  </p:clrMapOvr>
  <p:transition spd="slow">
    <p:wipe dir="d"/>
    <p:sndAc>
      <p:stSnd>
        <p:snd r:embed="rId2" name="whoosh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2492</TotalTime>
  <Words>458</Words>
  <Application>Microsoft Office PowerPoint</Application>
  <PresentationFormat>On-screen Show (4:3)</PresentationFormat>
  <Paragraphs>70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Arial Black</vt:lpstr>
      <vt:lpstr>Calibri</vt:lpstr>
      <vt:lpstr>Lucida Sans Unicode</vt:lpstr>
      <vt:lpstr>Verdana</vt:lpstr>
      <vt:lpstr>Wingdings 2</vt:lpstr>
      <vt:lpstr>Wingdings 3</vt:lpstr>
      <vt:lpstr>Concourse</vt:lpstr>
      <vt:lpstr>Clip</vt:lpstr>
      <vt:lpstr>Ebonyi State WASH Stakeholders Forum:  Inception Meeting, Thursday, May 19, 2014</vt:lpstr>
      <vt:lpstr>Urban Water Treatment Process</vt:lpstr>
      <vt:lpstr>THAT THEY MAY HAVE WATER</vt:lpstr>
      <vt:lpstr>THE FACT ABOUT URBAN WATER SUPPLY</vt:lpstr>
      <vt:lpstr>Sustainability in Water Supply</vt:lpstr>
      <vt:lpstr>SUSTAINABLE URBAN WATER SUPPLY</vt:lpstr>
      <vt:lpstr>ROAD TO SUSTAINABILTY</vt:lpstr>
      <vt:lpstr>THE WAY FORWARD</vt:lpstr>
      <vt:lpstr>THE NEXUS OF WATER PRODUCER-CONSUMER RELATIONSHIP</vt:lpstr>
      <vt:lpstr>FINALLY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SUWASA/Ebony State Water Corporation (EBSWC) MANAGEMENT MEETING August 21 – 22, 2013 Venue: Enugu</dc:title>
  <dc:creator>Engr Chukwuma</dc:creator>
  <cp:lastModifiedBy>SUWASA UTS</cp:lastModifiedBy>
  <cp:revision>16</cp:revision>
  <cp:lastPrinted>2014-05-15T09:04:28Z</cp:lastPrinted>
  <dcterms:created xsi:type="dcterms:W3CDTF">2013-08-21T08:25:57Z</dcterms:created>
  <dcterms:modified xsi:type="dcterms:W3CDTF">2014-05-15T09:58:09Z</dcterms:modified>
</cp:coreProperties>
</file>