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9" r:id="rId3"/>
    <p:sldId id="260" r:id="rId4"/>
    <p:sldId id="261" r:id="rId5"/>
    <p:sldId id="262" r:id="rId6"/>
    <p:sldId id="263" r:id="rId7"/>
    <p:sldId id="268" r:id="rId8"/>
    <p:sldId id="272" r:id="rId9"/>
    <p:sldId id="269" r:id="rId10"/>
    <p:sldId id="264" r:id="rId11"/>
    <p:sldId id="273" r:id="rId12"/>
    <p:sldId id="265" r:id="rId13"/>
    <p:sldId id="266" r:id="rId14"/>
    <p:sldId id="270" r:id="rId15"/>
    <p:sldId id="271" r:id="rId16"/>
    <p:sldId id="258" r:id="rId17"/>
  </p:sldIdLst>
  <p:sldSz cx="9144000" cy="6858000" type="screen4x3"/>
  <p:notesSz cx="7053263" cy="93091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22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mutai" initials="e" lastIdx="1" clrIdx="0"/>
  <p:cmAuthor id="1" name="Tracy Simmons" initials="TS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A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5529" autoAdjust="0"/>
  </p:normalViewPr>
  <p:slideViewPr>
    <p:cSldViewPr>
      <p:cViewPr varScale="1">
        <p:scale>
          <a:sx n="78" d="100"/>
          <a:sy n="78" d="100"/>
        </p:scale>
        <p:origin x="109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2702" y="-82"/>
      </p:cViewPr>
      <p:guideLst>
        <p:guide orient="horz" pos="2932"/>
        <p:guide pos="222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7183" cy="46590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4434" y="0"/>
            <a:ext cx="3057183" cy="46590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C682E1-BFF8-442A-A460-08B222D68671}" type="datetimeFigureOut">
              <a:rPr lang="en-GB" smtClean="0"/>
              <a:pPr/>
              <a:t>29/04/2015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1710"/>
            <a:ext cx="3057183" cy="46590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4434" y="8841710"/>
            <a:ext cx="3057183" cy="46590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81B3F0-101B-4121-9654-BC93134BBAB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8163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54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4654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F36C1-7BA2-47EE-90AD-CFB2BE30B878}" type="datetimeFigureOut">
              <a:rPr lang="en-US" smtClean="0"/>
              <a:pPr/>
              <a:t>4/29/2015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8563" y="698500"/>
            <a:ext cx="4656137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421823"/>
            <a:ext cx="5642610" cy="4189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56414" cy="4654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8842030"/>
            <a:ext cx="3056414" cy="4654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16D14C-9396-44AB-867A-F5E2C88F589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6048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6D14C-9396-44AB-867A-F5E2C88F5894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686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Notes ................... 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6D14C-9396-44AB-867A-F5E2C88F5894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8766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A6C"/>
                </a:solidFill>
              </a:rPr>
              <a:t>A USAID program implemented by Tetra Tech 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www.usaid-suwasa.org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30923-7011-41A2-9959-ADF53B787296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6400"/>
            <a:ext cx="8229600" cy="838200"/>
          </a:xfrm>
          <a:prstGeom prst="rect">
            <a:avLst/>
          </a:prstGeom>
        </p:spPr>
        <p:txBody>
          <a:bodyPr/>
          <a:lstStyle>
            <a:lvl1pPr algn="l">
              <a:defRPr sz="3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36115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A6C"/>
                </a:solidFill>
              </a:defRPr>
            </a:lvl1pPr>
          </a:lstStyle>
          <a:p>
            <a:r>
              <a:rPr lang="en-US" dirty="0" smtClean="0"/>
              <a:t>A USAID program implemented by Tetra Tech 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www.usaid-suwasa.org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30923-7011-41A2-9959-ADF53B787296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609600"/>
          </a:xfrm>
          <a:prstGeom prst="rect">
            <a:avLst/>
          </a:prstGeom>
        </p:spPr>
        <p:txBody>
          <a:bodyPr/>
          <a:lstStyle>
            <a:lvl1pPr algn="l">
              <a:defRPr sz="3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362200"/>
            <a:ext cx="4038600" cy="3763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2362200"/>
            <a:ext cx="4114800" cy="3763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A6C"/>
                </a:solidFill>
              </a:defRPr>
            </a:lvl1pPr>
          </a:lstStyle>
          <a:p>
            <a:r>
              <a:rPr lang="en-US" dirty="0" smtClean="0"/>
              <a:t>A USAID program implemented by Tetra Tech 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www.usaid-suwasa.org 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30923-7011-41A2-9959-ADF53B787296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 USAID program implemented by Tetra Tech 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www.usaid-suwasa.org 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30923-7011-41A2-9959-ADF53B787296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A6C"/>
                </a:solidFill>
              </a:defRPr>
            </a:lvl1pPr>
          </a:lstStyle>
          <a:p>
            <a:r>
              <a:rPr lang="en-US" dirty="0" smtClean="0"/>
              <a:t>A USAID program implemented by Tetra Tech 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www.usaid-suwasa.org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30923-7011-41A2-9959-ADF53B787296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>
                <a:solidFill>
                  <a:srgbClr val="002A6C"/>
                </a:solidFill>
              </a:rPr>
              <a:t>A USAID program implemented by Tetra Tech 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7600" y="63246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002A6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dirty="0" smtClean="0"/>
              <a:t>www.usaid-suwasa.org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A6C"/>
                </a:solidFill>
              </a:defRPr>
            </a:lvl1pPr>
          </a:lstStyle>
          <a:p>
            <a:fld id="{8AE30923-7011-41A2-9959-ADF53B78729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447800"/>
            <a:ext cx="179388" cy="5410200"/>
          </a:xfrm>
          <a:prstGeom prst="rect">
            <a:avLst/>
          </a:prstGeom>
          <a:solidFill>
            <a:srgbClr val="002A6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800" dirty="0">
              <a:solidFill>
                <a:srgbClr val="002A6C"/>
              </a:solidFill>
              <a:latin typeface="Times" pitchFamily="18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1341438"/>
            <a:ext cx="9144000" cy="152400"/>
          </a:xfrm>
          <a:prstGeom prst="rect">
            <a:avLst/>
          </a:prstGeom>
          <a:solidFill>
            <a:srgbClr val="C2113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304800"/>
            <a:ext cx="2752002" cy="81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 descr="Email_PNG, SK.pn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6172200" y="248265"/>
            <a:ext cx="2499364" cy="870745"/>
          </a:xfrm>
          <a:prstGeom prst="rect">
            <a:avLst/>
          </a:prstGeom>
        </p:spPr>
      </p:pic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5" r:id="rId5"/>
  </p:sldLayoutIdLst>
  <p:transition>
    <p:zoom/>
  </p:transition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981200"/>
            <a:ext cx="8534400" cy="4572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</a:rPr>
              <a:t>Achieving an autonomous corporatized EBSWC through Governance and Organizational development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1800" dirty="0" smtClean="0"/>
              <a:t>By </a:t>
            </a:r>
            <a:br>
              <a:rPr lang="en-US" sz="1800" dirty="0" smtClean="0"/>
            </a:br>
            <a:r>
              <a:rPr lang="en-US" sz="3100" b="1" dirty="0" smtClean="0"/>
              <a:t>Babatope </a:t>
            </a:r>
            <a:r>
              <a:rPr lang="en-US" sz="3100" b="1" dirty="0"/>
              <a:t>Babalobi</a:t>
            </a:r>
            <a:r>
              <a:rPr lang="en-US" sz="3100" b="1" dirty="0" smtClean="0"/>
              <a:t>,</a:t>
            </a: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> </a:t>
            </a:r>
            <a:r>
              <a:rPr lang="en-US" sz="3100" dirty="0"/>
              <a:t>Institutional Development Specialist, </a:t>
            </a:r>
            <a:r>
              <a:rPr lang="en-US" sz="3100" dirty="0" smtClean="0"/>
              <a:t>SUWASA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1300" b="1" dirty="0" smtClean="0"/>
              <a:t>End of Project Workshop, 30</a:t>
            </a:r>
            <a:r>
              <a:rPr lang="en-US" sz="1300" b="1" baseline="30000" dirty="0" smtClean="0"/>
              <a:t>th</a:t>
            </a:r>
            <a:r>
              <a:rPr lang="en-US" sz="1300" b="1" dirty="0" smtClean="0"/>
              <a:t> April, 2015, International Conference Center, Abakaliki</a:t>
            </a:r>
            <a:r>
              <a:rPr lang="en-US" cap="all" dirty="0" smtClean="0"/>
              <a:t/>
            </a:r>
            <a:br>
              <a:rPr lang="en-US" cap="all" dirty="0" smtClean="0"/>
            </a:br>
            <a:r>
              <a:rPr lang="en-US" cap="all" dirty="0" smtClean="0"/>
              <a:t/>
            </a:r>
            <a:br>
              <a:rPr lang="en-US" cap="all" dirty="0" smtClean="0"/>
            </a:br>
            <a:endParaRPr lang="en-GB" sz="1800" cap="all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64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Challenges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916363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 smtClean="0"/>
              <a:t>Low production/water revenues of the EBSWC hinder the immediate implementation of the compensation plan.</a:t>
            </a:r>
          </a:p>
          <a:p>
            <a:r>
              <a:rPr lang="en-US" sz="3200" dirty="0" smtClean="0"/>
              <a:t>EBSWC, in practice not answerable to the Board as he is appointed by the State Governor.</a:t>
            </a:r>
          </a:p>
          <a:p>
            <a:r>
              <a:rPr lang="en-US" sz="3200" dirty="0" smtClean="0"/>
              <a:t>Appointment of Board is political and they may be sacked by the new administration</a:t>
            </a:r>
          </a:p>
          <a:p>
            <a:pPr marL="0" indent="0">
              <a:buNone/>
            </a:pPr>
            <a:endParaRPr lang="en-US" sz="3200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 USAID program implemented by Tetra Tech 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www.usaid-suwasa.org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30923-7011-41A2-9959-ADF53B787296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33182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06" y="1561307"/>
            <a:ext cx="8229600" cy="838200"/>
          </a:xfrm>
        </p:spPr>
        <p:txBody>
          <a:bodyPr>
            <a:noAutofit/>
          </a:bodyPr>
          <a:lstStyle/>
          <a:p>
            <a:r>
              <a:rPr lang="en-US" sz="2800" dirty="0" smtClean="0"/>
              <a:t>Mr. </a:t>
            </a:r>
            <a:r>
              <a:rPr lang="en-US" sz="2800" dirty="0" err="1" smtClean="0"/>
              <a:t>Obasi</a:t>
            </a:r>
            <a:r>
              <a:rPr lang="en-US" sz="2800" dirty="0" smtClean="0"/>
              <a:t> Emmanuel talking about improved staff productivity through SUWASA’s intervention</a:t>
            </a:r>
            <a:endParaRPr lang="en-US" sz="2800" dirty="0"/>
          </a:p>
        </p:txBody>
      </p:sp>
      <p:pic>
        <p:nvPicPr>
          <p:cNvPr id="7" name="obas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63763" y="2514600"/>
            <a:ext cx="4814887" cy="36115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 USAID program implemented by Tetra Tech 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www.usaid-suwasa.org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30923-7011-41A2-9959-ADF53B787296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061682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Lessons learnt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Sustained </a:t>
            </a:r>
            <a:r>
              <a:rPr lang="en-US" sz="3200" dirty="0"/>
              <a:t>advocacy by </a:t>
            </a:r>
            <a:r>
              <a:rPr lang="en-US" sz="3200" dirty="0" smtClean="0"/>
              <a:t>USAID Nigeria/SUWASA  paid </a:t>
            </a:r>
            <a:r>
              <a:rPr lang="en-US" sz="3200" dirty="0"/>
              <a:t>off with the Governor succumbing to pressure to appoint the BOD.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 USAID program implemented by Tetra Tech 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www.usaid-suwasa.org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30923-7011-41A2-9959-ADF53B787296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231089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Recommendations for Way forward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EBSWC management working with the BOD, office of the Head of Service, and Civil Service Commission to implement OD recommendations over the next five years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 USAID program implemented by Tetra Tech 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www.usaid-suwasa.org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30923-7011-41A2-9959-ADF53B787296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818136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400" b="1" dirty="0" smtClean="0"/>
              <a:t>Presentation of the OD report to the Ebonyi State Head of </a:t>
            </a:r>
            <a:r>
              <a:rPr lang="en-US" sz="1400" b="1" dirty="0" smtClean="0"/>
              <a:t>Service Chief (</a:t>
            </a:r>
            <a:r>
              <a:rPr lang="en-US" sz="1400" b="1" dirty="0" err="1" smtClean="0"/>
              <a:t>Mrs</a:t>
            </a:r>
            <a:r>
              <a:rPr lang="en-US" sz="1400" b="1" dirty="0" smtClean="0"/>
              <a:t>) Ugo </a:t>
            </a:r>
            <a:r>
              <a:rPr lang="en-US" sz="1400" b="1" dirty="0" err="1" smtClean="0"/>
              <a:t>Nnachi</a:t>
            </a:r>
            <a:r>
              <a:rPr lang="en-US" sz="1400" b="1" dirty="0" smtClean="0"/>
              <a:t> </a:t>
            </a:r>
            <a:r>
              <a:rPr lang="en-US" sz="1400" b="1" dirty="0" smtClean="0"/>
              <a:t>by SUWASA Team Leader, Adedayo Mark-Adeyemi</a:t>
            </a:r>
            <a:endParaRPr lang="en-US" sz="1400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3199"/>
            <a:ext cx="8229600" cy="3978276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 USAID program implemented by Tetra Tech 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www.usaid-suwasa.org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30923-7011-41A2-9959-ADF53B787296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9770643"/>
      </p:ext>
    </p:extLst>
  </p:cSld>
  <p:clrMapOvr>
    <a:masterClrMapping/>
  </p:clrMapOvr>
  <p:transition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33525"/>
            <a:ext cx="8229600" cy="838200"/>
          </a:xfrm>
        </p:spPr>
        <p:txBody>
          <a:bodyPr>
            <a:normAutofit/>
          </a:bodyPr>
          <a:lstStyle/>
          <a:p>
            <a:r>
              <a:rPr lang="en-US" sz="1400" b="1" dirty="0"/>
              <a:t>Presentation of the OD report to the Ebonyi </a:t>
            </a:r>
            <a:r>
              <a:rPr lang="en-US" sz="1400" b="1" dirty="0" smtClean="0"/>
              <a:t>State Chairman, Civil Service </a:t>
            </a:r>
            <a:r>
              <a:rPr lang="en-US" sz="1400" b="1" dirty="0" smtClean="0"/>
              <a:t>Commission Chief </a:t>
            </a:r>
            <a:r>
              <a:rPr lang="en-US" sz="1400" b="1" dirty="0" err="1" smtClean="0"/>
              <a:t>Harisson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Onwe</a:t>
            </a:r>
            <a:r>
              <a:rPr lang="en-US" sz="1400" b="1" dirty="0" smtClean="0"/>
              <a:t> </a:t>
            </a:r>
            <a:r>
              <a:rPr lang="en-US" sz="1400" b="1" dirty="0" smtClean="0"/>
              <a:t>by </a:t>
            </a:r>
            <a:r>
              <a:rPr lang="en-US" sz="1400" b="1" dirty="0"/>
              <a:t>SUWASA Team Leader, Adedayo Mark-Adeyemi</a:t>
            </a:r>
            <a:endParaRPr lang="en-US" sz="1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86000"/>
            <a:ext cx="7391400" cy="407035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 USAID program implemented by Tetra Tech 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www.usaid-suwasa.org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30923-7011-41A2-9959-ADF53B787296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9117576"/>
      </p:ext>
    </p:extLst>
  </p:cSld>
  <p:clrMapOvr>
    <a:masterClrMapping/>
  </p:clrMapOvr>
  <p:transition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6400800"/>
            <a:ext cx="1828800" cy="365125"/>
          </a:xfrm>
        </p:spPr>
        <p:txBody>
          <a:bodyPr/>
          <a:lstStyle/>
          <a:p>
            <a:r>
              <a:rPr lang="en-GB" dirty="0" smtClean="0"/>
              <a:t>www.usaid-suwasa.org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30923-7011-41A2-9959-ADF53B787296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3276600" cy="365125"/>
          </a:xfrm>
        </p:spPr>
        <p:txBody>
          <a:bodyPr/>
          <a:lstStyle/>
          <a:p>
            <a:r>
              <a:rPr lang="en-US" dirty="0" smtClean="0"/>
              <a:t>A USAID program implemented by Tetra Tech </a:t>
            </a:r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143000" y="3352800"/>
            <a:ext cx="5181600" cy="838200"/>
          </a:xfrm>
        </p:spPr>
        <p:txBody>
          <a:bodyPr>
            <a:normAutofit/>
          </a:bodyPr>
          <a:lstStyle/>
          <a:p>
            <a:r>
              <a:rPr lang="en-US" sz="3600" b="1" cap="all" dirty="0" smtClean="0"/>
              <a:t>Thank you</a:t>
            </a:r>
            <a:endParaRPr lang="en-US" sz="36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Outline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Situation before SUWASA’s intervention</a:t>
            </a:r>
          </a:p>
          <a:p>
            <a:r>
              <a:rPr lang="en-US" sz="2400" dirty="0" smtClean="0"/>
              <a:t>SUWASA’s objective</a:t>
            </a:r>
          </a:p>
          <a:p>
            <a:r>
              <a:rPr lang="en-US" sz="2400" dirty="0" smtClean="0"/>
              <a:t>Activities</a:t>
            </a:r>
          </a:p>
          <a:p>
            <a:r>
              <a:rPr lang="en-US" sz="2400" dirty="0" smtClean="0"/>
              <a:t>Results achieved</a:t>
            </a:r>
          </a:p>
          <a:p>
            <a:r>
              <a:rPr lang="en-US" sz="2400" dirty="0" smtClean="0"/>
              <a:t>Challenges</a:t>
            </a:r>
          </a:p>
          <a:p>
            <a:r>
              <a:rPr lang="en-US" sz="2400" dirty="0" smtClean="0"/>
              <a:t>Lessons learnt</a:t>
            </a:r>
          </a:p>
          <a:p>
            <a:r>
              <a:rPr lang="en-US" sz="2400" dirty="0" smtClean="0"/>
              <a:t>Recommendations for Way forward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 USAID program implemented by Tetra Tech 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www.usaid-suwasa.org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30923-7011-41A2-9959-ADF53B787296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8330732"/>
      </p:ext>
    </p:extLst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6400"/>
            <a:ext cx="8229600" cy="60801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Situation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before SUWASA’s intervention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4413"/>
            <a:ext cx="8229600" cy="4071937"/>
          </a:xfrm>
        </p:spPr>
        <p:txBody>
          <a:bodyPr>
            <a:normAutofit fontScale="85000" lnSpcReduction="20000"/>
          </a:bodyPr>
          <a:lstStyle/>
          <a:p>
            <a:r>
              <a:rPr lang="en-GB" sz="2800" i="1" dirty="0"/>
              <a:t>The corporation did not have a Board of Directors, though it was statutorily required to have </a:t>
            </a:r>
            <a:r>
              <a:rPr lang="en-GB" sz="2800" i="1" dirty="0" smtClean="0"/>
              <a:t>one by the </a:t>
            </a:r>
            <a:r>
              <a:rPr lang="en-US" sz="2800" i="1" dirty="0" smtClean="0"/>
              <a:t>Ebonyi </a:t>
            </a:r>
            <a:r>
              <a:rPr lang="en-US" sz="2800" i="1" dirty="0"/>
              <a:t>State Water Corporation law 2004 (now know as Ebonyi State Water Corporation Law Cap 82, Vol. </a:t>
            </a:r>
            <a:r>
              <a:rPr lang="en-US" sz="2800" i="1" dirty="0" smtClean="0"/>
              <a:t>03</a:t>
            </a:r>
            <a:r>
              <a:rPr lang="en-US" sz="2800" i="1" dirty="0"/>
              <a:t>)</a:t>
            </a:r>
            <a:endParaRPr lang="en-US" sz="2800" i="1" dirty="0" smtClean="0"/>
          </a:p>
          <a:p>
            <a:r>
              <a:rPr lang="en-GB" sz="2800" i="1" dirty="0"/>
              <a:t>EBSWC did not have organizational and administrative manuals. There was a lack of effective organizational structure, job descriptions, defined standardized operational processes, low staff capacity, loose internal control processes, essentially indicating that the EBSWC did not run as a corporatized organization.</a:t>
            </a:r>
            <a:endParaRPr lang="en-US" sz="2800" i="1" dirty="0"/>
          </a:p>
          <a:p>
            <a:pPr lvl="0"/>
            <a:r>
              <a:rPr lang="en-US" sz="2800" i="1" dirty="0" smtClean="0"/>
              <a:t>Importantly, there was absence </a:t>
            </a:r>
            <a:r>
              <a:rPr lang="en-US" sz="2800" i="1" dirty="0"/>
              <a:t>of clearly defined work schedule for each cadre of staff in the corporation leading to assignment of jobs on ad hoc basis etc. </a:t>
            </a:r>
          </a:p>
          <a:p>
            <a:endParaRPr lang="en-US" sz="2200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 USAID program implemented by Tetra Tech 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www.usaid-suwasa.org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30923-7011-41A2-9959-ADF53B787296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339849"/>
      </p:ext>
    </p:extLst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SUWASA’s objective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200" dirty="0"/>
              <a:t>Support the transformation of EBSWC into an autonomous and financially viable </a:t>
            </a:r>
            <a:r>
              <a:rPr lang="en-US" sz="3200" dirty="0" smtClean="0"/>
              <a:t>utility leading to  </a:t>
            </a:r>
            <a:r>
              <a:rPr lang="en-US" sz="3200" dirty="0"/>
              <a:t>appointment of EBSWC </a:t>
            </a:r>
            <a:r>
              <a:rPr lang="en-US" sz="3200" dirty="0" err="1" smtClean="0"/>
              <a:t>BoD</a:t>
            </a:r>
            <a:r>
              <a:rPr lang="en-US" sz="3200" dirty="0" smtClean="0"/>
              <a:t>, development of Performance contract(s), enhanced capacity for EBSWC staff, and generally improved governance </a:t>
            </a:r>
            <a:r>
              <a:rPr lang="en-US" sz="3200" dirty="0"/>
              <a:t>of </a:t>
            </a:r>
            <a:r>
              <a:rPr lang="en-US" sz="3200" dirty="0" smtClean="0"/>
              <a:t>EBWSC</a:t>
            </a:r>
            <a:r>
              <a:rPr lang="en-US" sz="3200" i="1" dirty="0" smtClean="0"/>
              <a:t>.</a:t>
            </a:r>
            <a:endParaRPr lang="en-US" sz="3200" i="1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 USAID program implemented by Tetra Tech 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www.usaid-suwasa.org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30923-7011-41A2-9959-ADF53B787296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4540475"/>
      </p:ext>
    </p:extLst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6400"/>
            <a:ext cx="8229600" cy="60801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Activities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22275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Sustained Advocacy on the State Executive to appoint BOD for the EBSWC in line with the extant law. Courtesy visits/letters by SUWASA Regional office and USAID Nigeria mission</a:t>
            </a:r>
          </a:p>
          <a:p>
            <a:r>
              <a:rPr lang="en-US" sz="2800" dirty="0" smtClean="0"/>
              <a:t>Appointment of Consultant to conduct Organizational development study of the EBSWC through a participatory process.</a:t>
            </a:r>
          </a:p>
          <a:p>
            <a:r>
              <a:rPr lang="en-US" sz="2800" dirty="0" smtClean="0"/>
              <a:t>Capacity building trainings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 USAID program implemented by Tetra Tech 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www.usaid-suwasa.org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30923-7011-41A2-9959-ADF53B787296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5470585"/>
      </p:ext>
    </p:extLst>
  </p:cSld>
  <p:clrMapOvr>
    <a:masterClrMapping/>
  </p:clrMapOvr>
  <p:transition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Results achieved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916363"/>
          </a:xfrm>
        </p:spPr>
        <p:txBody>
          <a:bodyPr>
            <a:normAutofit fontScale="92500"/>
          </a:bodyPr>
          <a:lstStyle/>
          <a:p>
            <a:r>
              <a:rPr lang="en-US" sz="2200" i="1" dirty="0"/>
              <a:t>BOD of the EBSWC </a:t>
            </a:r>
            <a:r>
              <a:rPr lang="en-US" sz="2200" i="1" dirty="0" smtClean="0"/>
              <a:t> inaugurated by the Ebonyi </a:t>
            </a:r>
            <a:r>
              <a:rPr lang="en-US" sz="2200" i="1" dirty="0"/>
              <a:t>State </a:t>
            </a:r>
            <a:r>
              <a:rPr lang="en-US" sz="2200" i="1" dirty="0" smtClean="0"/>
              <a:t>government</a:t>
            </a:r>
          </a:p>
          <a:p>
            <a:r>
              <a:rPr lang="en-US" sz="2200" i="1" dirty="0" smtClean="0"/>
              <a:t>Appointment of the EBSWC, in Acting Capacity for nine years, confirmed by the State Governor</a:t>
            </a:r>
          </a:p>
          <a:p>
            <a:r>
              <a:rPr lang="en-US" sz="2200" i="1" dirty="0" smtClean="0"/>
              <a:t>EBSWC signed </a:t>
            </a:r>
            <a:r>
              <a:rPr lang="en-US" sz="2200" i="1" dirty="0"/>
              <a:t>a Code of Conduct and adopted a Board Charter to guide its operations. </a:t>
            </a:r>
            <a:endParaRPr lang="en-US" sz="2200" i="1" dirty="0" smtClean="0"/>
          </a:p>
          <a:p>
            <a:r>
              <a:rPr lang="en-US" sz="2200" i="1" dirty="0" smtClean="0"/>
              <a:t>BOD approved implementation of OD design</a:t>
            </a:r>
          </a:p>
          <a:p>
            <a:pPr lvl="0"/>
            <a:r>
              <a:rPr lang="en-US" sz="2200" i="1" dirty="0" smtClean="0"/>
              <a:t>EBSWC organizational development report containing </a:t>
            </a:r>
            <a:r>
              <a:rPr lang="x-none" sz="2200" i="1" dirty="0" smtClean="0"/>
              <a:t>EBSWC </a:t>
            </a:r>
            <a:r>
              <a:rPr lang="x-none" sz="2200" i="1" dirty="0"/>
              <a:t>Restructuring (Staff Placement and Organizational Structure</a:t>
            </a:r>
            <a:r>
              <a:rPr lang="x-none" sz="2200" i="1" dirty="0" smtClean="0"/>
              <a:t>)</a:t>
            </a:r>
            <a:r>
              <a:rPr lang="en-US" sz="2200" i="1" dirty="0" smtClean="0"/>
              <a:t>; </a:t>
            </a:r>
            <a:r>
              <a:rPr lang="x-none" sz="2200" i="1" dirty="0" smtClean="0"/>
              <a:t>Human </a:t>
            </a:r>
            <a:r>
              <a:rPr lang="x-none" sz="2200" i="1" dirty="0"/>
              <a:t>Resource Development </a:t>
            </a:r>
            <a:r>
              <a:rPr lang="x-none" sz="2200" i="1" dirty="0" smtClean="0"/>
              <a:t>Strategy</a:t>
            </a:r>
            <a:r>
              <a:rPr lang="en-US" sz="2200" i="1" dirty="0" smtClean="0"/>
              <a:t>; </a:t>
            </a:r>
            <a:r>
              <a:rPr lang="x-none" sz="2200" i="1" dirty="0" smtClean="0"/>
              <a:t>Compensation Plan</a:t>
            </a:r>
            <a:r>
              <a:rPr lang="en-US" sz="2200" i="1" dirty="0" smtClean="0"/>
              <a:t>; </a:t>
            </a:r>
            <a:r>
              <a:rPr lang="x-none" sz="2200" i="1" dirty="0" smtClean="0"/>
              <a:t>Job Description/Profile</a:t>
            </a:r>
            <a:r>
              <a:rPr lang="en-US" sz="2200" i="1" dirty="0" smtClean="0"/>
              <a:t>;</a:t>
            </a:r>
            <a:r>
              <a:rPr lang="x-none" sz="2200" i="1" dirty="0" smtClean="0"/>
              <a:t>Training Plan</a:t>
            </a:r>
            <a:r>
              <a:rPr lang="en-US" sz="2200" i="1" dirty="0" smtClean="0"/>
              <a:t>;</a:t>
            </a:r>
            <a:r>
              <a:rPr lang="x-none" sz="2200" i="1" dirty="0" smtClean="0"/>
              <a:t>Administrative Manual</a:t>
            </a:r>
            <a:r>
              <a:rPr lang="en-US" sz="2200" i="1" dirty="0" smtClean="0"/>
              <a:t>; and </a:t>
            </a:r>
            <a:r>
              <a:rPr lang="x-none" sz="2200" i="1" dirty="0" smtClean="0"/>
              <a:t>Performance </a:t>
            </a:r>
            <a:r>
              <a:rPr lang="x-none" sz="2200" i="1" dirty="0"/>
              <a:t>Guidelines</a:t>
            </a:r>
            <a:endParaRPr lang="en-US" sz="2200" i="1" dirty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A USAID program implemented by Tetra Tech 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www.usaid-suwasa.org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30923-7011-41A2-9959-ADF53B787296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6264658"/>
      </p:ext>
    </p:extLst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Results achieved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3840163"/>
          </a:xfrm>
        </p:spPr>
        <p:txBody>
          <a:bodyPr>
            <a:normAutofit fontScale="92500"/>
          </a:bodyPr>
          <a:lstStyle/>
          <a:p>
            <a:r>
              <a:rPr lang="en-GB" sz="2500" b="1" i="1" dirty="0" smtClean="0"/>
              <a:t> </a:t>
            </a:r>
            <a:r>
              <a:rPr lang="en-US" sz="2500" i="1" dirty="0"/>
              <a:t>5 (five) Departments, 20 (twenty) key Units, and 5 (five) Auxiliary Units all reporting the Managing Director (directly or indirectly). </a:t>
            </a:r>
            <a:endParaRPr lang="en-US" sz="2500" i="1" dirty="0" smtClean="0"/>
          </a:p>
          <a:p>
            <a:r>
              <a:rPr lang="en-GB" sz="2500" i="1" dirty="0" smtClean="0"/>
              <a:t>All </a:t>
            </a:r>
            <a:r>
              <a:rPr lang="en-GB" sz="2500" i="1" dirty="0"/>
              <a:t>the 161 existing staff were placed in positions in line with their job qualifications and experiences as well as the human resources needs of the EBSWC</a:t>
            </a:r>
            <a:r>
              <a:rPr lang="en-GB" sz="2500" i="1" dirty="0" smtClean="0"/>
              <a:t>.</a:t>
            </a:r>
          </a:p>
          <a:p>
            <a:r>
              <a:rPr lang="en-GB" sz="2500" i="1" dirty="0"/>
              <a:t>Staff job schedule has been printed out and circulated so staff can be apprised of their new roles and responsibilities. </a:t>
            </a:r>
            <a:endParaRPr lang="en-GB" sz="2500" i="1" dirty="0" smtClean="0"/>
          </a:p>
          <a:p>
            <a:r>
              <a:rPr lang="en-US" sz="2500" i="1" dirty="0" smtClean="0"/>
              <a:t>Fifty </a:t>
            </a:r>
            <a:r>
              <a:rPr lang="en-US" sz="2500" i="1" dirty="0"/>
              <a:t>one (51) training programs cutting across all the departments of the corporation was </a:t>
            </a:r>
            <a:r>
              <a:rPr lang="en-US" sz="2500" i="1" dirty="0" smtClean="0"/>
              <a:t>developed</a:t>
            </a:r>
            <a:endParaRPr lang="en-US" sz="2500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 USAID program implemented by Tetra Tech 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www.usaid-suwasa.org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30923-7011-41A2-9959-ADF53B787296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703409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Results achieved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3810000"/>
          </a:xfrm>
        </p:spPr>
        <p:txBody>
          <a:bodyPr>
            <a:normAutofit/>
          </a:bodyPr>
          <a:lstStyle/>
          <a:p>
            <a:r>
              <a:rPr lang="en-GB" sz="2500" i="1" dirty="0" smtClean="0"/>
              <a:t>The  </a:t>
            </a:r>
            <a:r>
              <a:rPr lang="en-GB" sz="2500" i="1" dirty="0"/>
              <a:t>report contains a compensation plan that makes the Corporation competitively attractive is produced.</a:t>
            </a:r>
          </a:p>
          <a:p>
            <a:r>
              <a:rPr lang="en-GB" sz="2500" i="1" dirty="0"/>
              <a:t>A 13 level career progression for the EBSWC staff to replace the existing 17 level progression developed.</a:t>
            </a:r>
            <a:endParaRPr lang="en-US" sz="2500" i="1" dirty="0"/>
          </a:p>
          <a:p>
            <a:r>
              <a:rPr lang="en-US" sz="2500" i="1" dirty="0"/>
              <a:t>The following Performance management templates were developed:</a:t>
            </a:r>
            <a:r>
              <a:rPr lang="en-GB" sz="2500" i="1" dirty="0"/>
              <a:t>Performance Management between the State Government and EBSWC ; and Performance Contract Template between EBSWC and the Zonal  Offices; and Individual Performance Contract Template</a:t>
            </a:r>
            <a:endParaRPr lang="en-US" sz="2500" i="1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 USAID program implemented by Tetra Tech 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www.usaid-suwasa.org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30923-7011-41A2-9959-ADF53B787296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67070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 USAID program implemented by Tetra Tech 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www.usaid-suwasa.org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30923-7011-41A2-9959-ADF53B787296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1026" name="Picture 6" descr="C:\Users\IDOBO IP\Desktop\str pic\FUNC - EBSWC REVIEWED STRUC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19275"/>
            <a:ext cx="7924800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410929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MMPROD_NEXTUNIQUEID" val="10009"/>
  <p:tag name="MMPROD_UIDATA" val="&lt;database version=&quot;7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Sustainable Water and Sanitation in Africa&amp;#x0D;&amp;#x0A;(SUWASA)&amp;#x0D;&amp;#x0A;&amp;#x0D;&amp;#x0A;Introduction and Selected Reform Projects &amp;#x0D;&amp;#x0A;&amp;#x0D;&amp;#x0A;Addis Ababa, Novem&quot;/&gt;&lt;property id=&quot;20307&quot; value=&quot;256&quot;/&gt;&lt;/object&gt;&lt;object type=&quot;3&quot; unique_id=&quot;10004&quot;&gt;&lt;property id=&quot;20148&quot; value=&quot;5&quot;/&gt;&lt;property id=&quot;20300&quot; value=&quot;Slide 2 - &amp;quot;Outline&amp;quot;&quot;/&gt;&lt;property id=&quot;20307&quot; value=&quot;257&quot;/&gt;&lt;/object&gt;&lt;object type=&quot;3&quot; unique_id=&quot;10005&quot;&gt;&lt;property id=&quot;20148&quot; value=&quot;5&quot;/&gt;&lt;property id=&quot;20300&quot; value=&quot;Slide 3 - &amp;quot;Introduction&amp;quot;&quot;/&gt;&lt;property id=&quot;20307&quot; value=&quot;271&quot;/&gt;&lt;/object&gt;&lt;object type=&quot;3&quot; unique_id=&quot;10006&quot;&gt;&lt;property id=&quot;20148&quot; value=&quot;5&quot;/&gt;&lt;property id=&quot;20300&quot; value=&quot;Slide 4 - &amp;quot;An overview&amp;quot;&quot;/&gt;&lt;property id=&quot;20307&quot; value=&quot;261&quot;/&gt;&lt;/object&gt;&lt;object type=&quot;3&quot; unique_id=&quot;10007&quot;&gt;&lt;property id=&quot;20148&quot; value=&quot;5&quot;/&gt;&lt;property id=&quot;20300&quot; value=&quot;Slide 5 - &amp;quot;Innovative financing - Kenya and Uganda&amp;quot;&quot;/&gt;&lt;property id=&quot;20307&quot; value=&quot;267&quot;/&gt;&lt;/object&gt;&lt;object type=&quot;3&quot; unique_id=&quot;10008&quot;&gt;&lt;property id=&quot;20148&quot; value=&quot;5&quot;/&gt;&lt;property id=&quot;20300&quot; value=&quot;Slide 6 - &amp;quot;Policy and institutional reforms -  Ethiopia and Nigeria&amp;quot;&quot;/&gt;&lt;property id=&quot;20307&quot; value=&quot;268&quot;/&gt;&lt;/object&gt;&lt;object type=&quot;3&quot; unique_id=&quot;10009&quot;&gt;&lt;property id=&quot;20148&quot; value=&quot;5&quot;/&gt;&lt;property id=&quot;20300&quot; value=&quot;Slide 7 - &amp;quot;Licensing and regulatory reforms - Mozambique&amp;quot;&quot;/&gt;&lt;property id=&quot;20307&quot; value=&quot;269&quot;/&gt;&lt;/object&gt;&lt;object type=&quot;3&quot; unique_id=&quot;10010&quot;&gt;&lt;property id=&quot;20148&quot; value=&quot;5&quot;/&gt;&lt;property id=&quot;20300&quot; value=&quot;Slide 8 - &amp;quot;Performance-based Service Agreements - Southern Sudan&amp;quot;&quot;/&gt;&lt;property id=&quot;20307&quot; value=&quot;270&quot;/&gt;&lt;/object&gt;&lt;object type=&quot;3&quot; unique_id=&quot;10011&quot;&gt;&lt;property id=&quot;20148&quot; value=&quot;5&quot;/&gt;&lt;property id=&quot;20300&quot; value=&quot;Slide 9 - &amp;quot;Summary of SUWASA  Activities&amp;quot;&quot;/&gt;&lt;property id=&quot;20307&quot; value=&quot;264&quot;/&gt;&lt;/object&gt;&lt;/object&gt;&lt;object type=&quot;8&quot; unique_id=&quot;1002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SUWASA PowerPoint Presentation Template">
  <a:themeElements>
    <a:clrScheme name="SUWA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SUWASA PowerPoint Presentation Template</Template>
  <TotalTime>3544</TotalTime>
  <Words>777</Words>
  <Application>Microsoft Office PowerPoint</Application>
  <PresentationFormat>On-screen Show (4:3)</PresentationFormat>
  <Paragraphs>95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</vt:lpstr>
      <vt:lpstr>SUWASA PowerPoint Presentation Template</vt:lpstr>
      <vt:lpstr>  Achieving an autonomous corporatized EBSWC through Governance and Organizational development  By  Babatope Babalobi,  Institutional Development Specialist, SUWASA    End of Project Workshop, 30th April, 2015, International Conference Center, Abakaliki  </vt:lpstr>
      <vt:lpstr>Outline</vt:lpstr>
      <vt:lpstr> Situation before SUWASA’s intervention </vt:lpstr>
      <vt:lpstr>SUWASA’s objective</vt:lpstr>
      <vt:lpstr>Activities </vt:lpstr>
      <vt:lpstr>Results achieved </vt:lpstr>
      <vt:lpstr>Results achieved</vt:lpstr>
      <vt:lpstr>Results achieved</vt:lpstr>
      <vt:lpstr>PowerPoint Presentation</vt:lpstr>
      <vt:lpstr>Challenges </vt:lpstr>
      <vt:lpstr>Mr. Obasi Emmanuel talking about improved staff productivity through SUWASA’s intervention</vt:lpstr>
      <vt:lpstr>Lessons learnt </vt:lpstr>
      <vt:lpstr>Recommendations for Way forward</vt:lpstr>
      <vt:lpstr>Presentation of the OD report to the Ebonyi State Head of Service Chief (Mrs) Ugo Nnachi by SUWASA Team Leader, Adedayo Mark-Adeyemi</vt:lpstr>
      <vt:lpstr>Presentation of the OD report to the Ebonyi State Chairman, Civil Service Commission Chief Harisson Onwe by SUWASA Team Leader, Adedayo Mark-Adeyemi</vt:lpstr>
      <vt:lpstr>Thank you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Sustainable Water and Sanitation in Africa (SUWASA)   An Introduction  Nairobi – February 8-9, 2010</dc:title>
  <dc:creator>User</dc:creator>
  <cp:lastModifiedBy>Babatope Babalobi</cp:lastModifiedBy>
  <cp:revision>297</cp:revision>
  <cp:lastPrinted>2015-04-28T13:57:17Z</cp:lastPrinted>
  <dcterms:created xsi:type="dcterms:W3CDTF">2010-02-04T07:50:07Z</dcterms:created>
  <dcterms:modified xsi:type="dcterms:W3CDTF">2015-04-29T13:43:03Z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</Properties>
</file>