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59" r:id="rId4"/>
    <p:sldId id="260" r:id="rId5"/>
    <p:sldId id="261" r:id="rId6"/>
    <p:sldId id="271" r:id="rId7"/>
    <p:sldId id="281" r:id="rId8"/>
    <p:sldId id="282" r:id="rId9"/>
    <p:sldId id="283" r:id="rId10"/>
    <p:sldId id="264" r:id="rId11"/>
    <p:sldId id="265" r:id="rId12"/>
    <p:sldId id="266" r:id="rId13"/>
    <p:sldId id="267" r:id="rId14"/>
    <p:sldId id="268" r:id="rId15"/>
    <p:sldId id="269" r:id="rId16"/>
    <p:sldId id="280" r:id="rId17"/>
    <p:sldId id="279" r:id="rId18"/>
    <p:sldId id="273" r:id="rId19"/>
    <p:sldId id="274" r:id="rId20"/>
    <p:sldId id="275" r:id="rId21"/>
    <p:sldId id="277" r:id="rId22"/>
    <p:sldId id="27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291" autoAdjust="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A5399B-B9FE-44A0-BBE2-FA89B9F9A4BB}" type="datetimeFigureOut">
              <a:rPr lang="en-NG" smtClean="0"/>
              <a:t>13/02/2023</a:t>
            </a:fld>
            <a:endParaRPr lang="en-NG"/>
          </a:p>
        </p:txBody>
      </p:sp>
      <p:sp>
        <p:nvSpPr>
          <p:cNvPr id="5" name="Footer Placeholder 4"/>
          <p:cNvSpPr>
            <a:spLocks noGrp="1"/>
          </p:cNvSpPr>
          <p:nvPr>
            <p:ph type="ftr" sz="quarter" idx="11"/>
          </p:nvPr>
        </p:nvSpPr>
        <p:spPr>
          <a:xfrm>
            <a:off x="2416500" y="329307"/>
            <a:ext cx="4973915" cy="309201"/>
          </a:xfrm>
        </p:spPr>
        <p:txBody>
          <a:bodyPr/>
          <a:lstStyle/>
          <a:p>
            <a:endParaRPr lang="en-NG"/>
          </a:p>
        </p:txBody>
      </p:sp>
      <p:sp>
        <p:nvSpPr>
          <p:cNvPr id="6" name="Slide Number Placeholder 5"/>
          <p:cNvSpPr>
            <a:spLocks noGrp="1"/>
          </p:cNvSpPr>
          <p:nvPr>
            <p:ph type="sldNum" sz="quarter" idx="12"/>
          </p:nvPr>
        </p:nvSpPr>
        <p:spPr>
          <a:xfrm>
            <a:off x="1437664" y="798973"/>
            <a:ext cx="811019" cy="503578"/>
          </a:xfrm>
        </p:spPr>
        <p:txBody>
          <a:bodyPr/>
          <a:lstStyle/>
          <a:p>
            <a:fld id="{84BA8A95-43FB-4684-A5AA-FF10AFF4C673}" type="slidenum">
              <a:rPr lang="en-NG" smtClean="0"/>
              <a:t>‹#›</a:t>
            </a:fld>
            <a:endParaRPr lang="en-NG"/>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6670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A5399B-B9FE-44A0-BBE2-FA89B9F9A4BB}" type="datetimeFigureOut">
              <a:rPr lang="en-NG" smtClean="0"/>
              <a:t>13/02/2023</a:t>
            </a:fld>
            <a:endParaRPr lang="en-NG"/>
          </a:p>
        </p:txBody>
      </p:sp>
      <p:sp>
        <p:nvSpPr>
          <p:cNvPr id="5" name="Footer Placeholder 4"/>
          <p:cNvSpPr>
            <a:spLocks noGrp="1"/>
          </p:cNvSpPr>
          <p:nvPr>
            <p:ph type="ftr" sz="quarter" idx="11"/>
          </p:nvPr>
        </p:nvSpPr>
        <p:spPr/>
        <p:txBody>
          <a:bodyPr/>
          <a:lstStyle/>
          <a:p>
            <a:endParaRPr lang="en-NG"/>
          </a:p>
        </p:txBody>
      </p:sp>
      <p:sp>
        <p:nvSpPr>
          <p:cNvPr id="6" name="Slide Number Placeholder 5"/>
          <p:cNvSpPr>
            <a:spLocks noGrp="1"/>
          </p:cNvSpPr>
          <p:nvPr>
            <p:ph type="sldNum" sz="quarter" idx="12"/>
          </p:nvPr>
        </p:nvSpPr>
        <p:spPr/>
        <p:txBody>
          <a:bodyPr/>
          <a:lstStyle/>
          <a:p>
            <a:fld id="{84BA8A95-43FB-4684-A5AA-FF10AFF4C673}" type="slidenum">
              <a:rPr lang="en-NG" smtClean="0"/>
              <a:t>‹#›</a:t>
            </a:fld>
            <a:endParaRPr lang="en-NG"/>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4449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A5399B-B9FE-44A0-BBE2-FA89B9F9A4BB}" type="datetimeFigureOut">
              <a:rPr lang="en-NG" smtClean="0"/>
              <a:t>13/02/2023</a:t>
            </a:fld>
            <a:endParaRPr lang="en-NG"/>
          </a:p>
        </p:txBody>
      </p:sp>
      <p:sp>
        <p:nvSpPr>
          <p:cNvPr id="5" name="Footer Placeholder 4"/>
          <p:cNvSpPr>
            <a:spLocks noGrp="1"/>
          </p:cNvSpPr>
          <p:nvPr>
            <p:ph type="ftr" sz="quarter" idx="11"/>
          </p:nvPr>
        </p:nvSpPr>
        <p:spPr/>
        <p:txBody>
          <a:bodyPr/>
          <a:lstStyle/>
          <a:p>
            <a:endParaRPr lang="en-NG"/>
          </a:p>
        </p:txBody>
      </p:sp>
      <p:sp>
        <p:nvSpPr>
          <p:cNvPr id="6" name="Slide Number Placeholder 5"/>
          <p:cNvSpPr>
            <a:spLocks noGrp="1"/>
          </p:cNvSpPr>
          <p:nvPr>
            <p:ph type="sldNum" sz="quarter" idx="12"/>
          </p:nvPr>
        </p:nvSpPr>
        <p:spPr/>
        <p:txBody>
          <a:bodyPr/>
          <a:lstStyle/>
          <a:p>
            <a:fld id="{84BA8A95-43FB-4684-A5AA-FF10AFF4C673}" type="slidenum">
              <a:rPr lang="en-NG" smtClean="0"/>
              <a:t>‹#›</a:t>
            </a:fld>
            <a:endParaRPr lang="en-NG"/>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50010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A5399B-B9FE-44A0-BBE2-FA89B9F9A4BB}" type="datetimeFigureOut">
              <a:rPr lang="en-NG" smtClean="0"/>
              <a:t>13/02/2023</a:t>
            </a:fld>
            <a:endParaRPr lang="en-NG"/>
          </a:p>
        </p:txBody>
      </p:sp>
      <p:sp>
        <p:nvSpPr>
          <p:cNvPr id="5" name="Footer Placeholder 4"/>
          <p:cNvSpPr>
            <a:spLocks noGrp="1"/>
          </p:cNvSpPr>
          <p:nvPr>
            <p:ph type="ftr" sz="quarter" idx="11"/>
          </p:nvPr>
        </p:nvSpPr>
        <p:spPr/>
        <p:txBody>
          <a:bodyPr/>
          <a:lstStyle/>
          <a:p>
            <a:endParaRPr lang="en-NG"/>
          </a:p>
        </p:txBody>
      </p:sp>
      <p:sp>
        <p:nvSpPr>
          <p:cNvPr id="6" name="Slide Number Placeholder 5"/>
          <p:cNvSpPr>
            <a:spLocks noGrp="1"/>
          </p:cNvSpPr>
          <p:nvPr>
            <p:ph type="sldNum" sz="quarter" idx="12"/>
          </p:nvPr>
        </p:nvSpPr>
        <p:spPr/>
        <p:txBody>
          <a:bodyPr/>
          <a:lstStyle/>
          <a:p>
            <a:fld id="{84BA8A95-43FB-4684-A5AA-FF10AFF4C673}" type="slidenum">
              <a:rPr lang="en-NG" smtClean="0"/>
              <a:t>‹#›</a:t>
            </a:fld>
            <a:endParaRPr lang="en-NG"/>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122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A5399B-B9FE-44A0-BBE2-FA89B9F9A4BB}" type="datetimeFigureOut">
              <a:rPr lang="en-NG" smtClean="0"/>
              <a:t>13/02/2023</a:t>
            </a:fld>
            <a:endParaRPr lang="en-NG"/>
          </a:p>
        </p:txBody>
      </p:sp>
      <p:sp>
        <p:nvSpPr>
          <p:cNvPr id="5" name="Footer Placeholder 4"/>
          <p:cNvSpPr>
            <a:spLocks noGrp="1"/>
          </p:cNvSpPr>
          <p:nvPr>
            <p:ph type="ftr" sz="quarter" idx="11"/>
          </p:nvPr>
        </p:nvSpPr>
        <p:spPr/>
        <p:txBody>
          <a:bodyPr/>
          <a:lstStyle/>
          <a:p>
            <a:endParaRPr lang="en-NG"/>
          </a:p>
        </p:txBody>
      </p:sp>
      <p:sp>
        <p:nvSpPr>
          <p:cNvPr id="6" name="Slide Number Placeholder 5"/>
          <p:cNvSpPr>
            <a:spLocks noGrp="1"/>
          </p:cNvSpPr>
          <p:nvPr>
            <p:ph type="sldNum" sz="quarter" idx="12"/>
          </p:nvPr>
        </p:nvSpPr>
        <p:spPr/>
        <p:txBody>
          <a:bodyPr/>
          <a:lstStyle/>
          <a:p>
            <a:fld id="{84BA8A95-43FB-4684-A5AA-FF10AFF4C673}" type="slidenum">
              <a:rPr lang="en-NG" smtClean="0"/>
              <a:t>‹#›</a:t>
            </a:fld>
            <a:endParaRPr lang="en-NG"/>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73619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A5399B-B9FE-44A0-BBE2-FA89B9F9A4BB}" type="datetimeFigureOut">
              <a:rPr lang="en-NG" smtClean="0"/>
              <a:t>13/02/2023</a:t>
            </a:fld>
            <a:endParaRPr lang="en-NG"/>
          </a:p>
        </p:txBody>
      </p:sp>
      <p:sp>
        <p:nvSpPr>
          <p:cNvPr id="6" name="Footer Placeholder 5"/>
          <p:cNvSpPr>
            <a:spLocks noGrp="1"/>
          </p:cNvSpPr>
          <p:nvPr>
            <p:ph type="ftr" sz="quarter" idx="11"/>
          </p:nvPr>
        </p:nvSpPr>
        <p:spPr/>
        <p:txBody>
          <a:bodyPr/>
          <a:lstStyle/>
          <a:p>
            <a:endParaRPr lang="en-NG"/>
          </a:p>
        </p:txBody>
      </p:sp>
      <p:sp>
        <p:nvSpPr>
          <p:cNvPr id="7" name="Slide Number Placeholder 6"/>
          <p:cNvSpPr>
            <a:spLocks noGrp="1"/>
          </p:cNvSpPr>
          <p:nvPr>
            <p:ph type="sldNum" sz="quarter" idx="12"/>
          </p:nvPr>
        </p:nvSpPr>
        <p:spPr/>
        <p:txBody>
          <a:bodyPr/>
          <a:lstStyle/>
          <a:p>
            <a:fld id="{84BA8A95-43FB-4684-A5AA-FF10AFF4C673}" type="slidenum">
              <a:rPr lang="en-NG" smtClean="0"/>
              <a:t>‹#›</a:t>
            </a:fld>
            <a:endParaRPr lang="en-NG"/>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33468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A5399B-B9FE-44A0-BBE2-FA89B9F9A4BB}" type="datetimeFigureOut">
              <a:rPr lang="en-NG" smtClean="0"/>
              <a:t>13/02/2023</a:t>
            </a:fld>
            <a:endParaRPr lang="en-NG"/>
          </a:p>
        </p:txBody>
      </p:sp>
      <p:sp>
        <p:nvSpPr>
          <p:cNvPr id="8" name="Footer Placeholder 7"/>
          <p:cNvSpPr>
            <a:spLocks noGrp="1"/>
          </p:cNvSpPr>
          <p:nvPr>
            <p:ph type="ftr" sz="quarter" idx="11"/>
          </p:nvPr>
        </p:nvSpPr>
        <p:spPr/>
        <p:txBody>
          <a:bodyPr/>
          <a:lstStyle/>
          <a:p>
            <a:endParaRPr lang="en-NG"/>
          </a:p>
        </p:txBody>
      </p:sp>
      <p:sp>
        <p:nvSpPr>
          <p:cNvPr id="9" name="Slide Number Placeholder 8"/>
          <p:cNvSpPr>
            <a:spLocks noGrp="1"/>
          </p:cNvSpPr>
          <p:nvPr>
            <p:ph type="sldNum" sz="quarter" idx="12"/>
          </p:nvPr>
        </p:nvSpPr>
        <p:spPr/>
        <p:txBody>
          <a:bodyPr/>
          <a:lstStyle/>
          <a:p>
            <a:fld id="{84BA8A95-43FB-4684-A5AA-FF10AFF4C673}" type="slidenum">
              <a:rPr lang="en-NG" smtClean="0"/>
              <a:t>‹#›</a:t>
            </a:fld>
            <a:endParaRPr lang="en-NG"/>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89208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A5399B-B9FE-44A0-BBE2-FA89B9F9A4BB}" type="datetimeFigureOut">
              <a:rPr lang="en-NG" smtClean="0"/>
              <a:t>13/02/2023</a:t>
            </a:fld>
            <a:endParaRPr lang="en-NG"/>
          </a:p>
        </p:txBody>
      </p:sp>
      <p:sp>
        <p:nvSpPr>
          <p:cNvPr id="4" name="Footer Placeholder 3"/>
          <p:cNvSpPr>
            <a:spLocks noGrp="1"/>
          </p:cNvSpPr>
          <p:nvPr>
            <p:ph type="ftr" sz="quarter" idx="11"/>
          </p:nvPr>
        </p:nvSpPr>
        <p:spPr/>
        <p:txBody>
          <a:bodyPr/>
          <a:lstStyle/>
          <a:p>
            <a:endParaRPr lang="en-NG"/>
          </a:p>
        </p:txBody>
      </p:sp>
      <p:sp>
        <p:nvSpPr>
          <p:cNvPr id="5" name="Slide Number Placeholder 4"/>
          <p:cNvSpPr>
            <a:spLocks noGrp="1"/>
          </p:cNvSpPr>
          <p:nvPr>
            <p:ph type="sldNum" sz="quarter" idx="12"/>
          </p:nvPr>
        </p:nvSpPr>
        <p:spPr/>
        <p:txBody>
          <a:bodyPr/>
          <a:lstStyle/>
          <a:p>
            <a:fld id="{84BA8A95-43FB-4684-A5AA-FF10AFF4C673}" type="slidenum">
              <a:rPr lang="en-NG" smtClean="0"/>
              <a:t>‹#›</a:t>
            </a:fld>
            <a:endParaRPr lang="en-NG"/>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87710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A5399B-B9FE-44A0-BBE2-FA89B9F9A4BB}" type="datetimeFigureOut">
              <a:rPr lang="en-NG" smtClean="0"/>
              <a:t>13/02/2023</a:t>
            </a:fld>
            <a:endParaRPr lang="en-NG"/>
          </a:p>
        </p:txBody>
      </p:sp>
      <p:sp>
        <p:nvSpPr>
          <p:cNvPr id="3" name="Footer Placeholder 2"/>
          <p:cNvSpPr>
            <a:spLocks noGrp="1"/>
          </p:cNvSpPr>
          <p:nvPr>
            <p:ph type="ftr" sz="quarter" idx="11"/>
          </p:nvPr>
        </p:nvSpPr>
        <p:spPr/>
        <p:txBody>
          <a:bodyPr/>
          <a:lstStyle/>
          <a:p>
            <a:endParaRPr lang="en-NG"/>
          </a:p>
        </p:txBody>
      </p:sp>
      <p:sp>
        <p:nvSpPr>
          <p:cNvPr id="4" name="Slide Number Placeholder 3"/>
          <p:cNvSpPr>
            <a:spLocks noGrp="1"/>
          </p:cNvSpPr>
          <p:nvPr>
            <p:ph type="sldNum" sz="quarter" idx="12"/>
          </p:nvPr>
        </p:nvSpPr>
        <p:spPr/>
        <p:txBody>
          <a:bodyPr/>
          <a:lstStyle/>
          <a:p>
            <a:fld id="{84BA8A95-43FB-4684-A5AA-FF10AFF4C673}" type="slidenum">
              <a:rPr lang="en-NG" smtClean="0"/>
              <a:t>‹#›</a:t>
            </a:fld>
            <a:endParaRPr lang="en-NG"/>
          </a:p>
        </p:txBody>
      </p:sp>
    </p:spTree>
    <p:extLst>
      <p:ext uri="{BB962C8B-B14F-4D97-AF65-F5344CB8AC3E}">
        <p14:creationId xmlns:p14="http://schemas.microsoft.com/office/powerpoint/2010/main" val="110251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A5399B-B9FE-44A0-BBE2-FA89B9F9A4BB}" type="datetimeFigureOut">
              <a:rPr lang="en-NG" smtClean="0"/>
              <a:t>13/02/2023</a:t>
            </a:fld>
            <a:endParaRPr lang="en-NG"/>
          </a:p>
        </p:txBody>
      </p:sp>
      <p:sp>
        <p:nvSpPr>
          <p:cNvPr id="6" name="Footer Placeholder 5"/>
          <p:cNvSpPr>
            <a:spLocks noGrp="1"/>
          </p:cNvSpPr>
          <p:nvPr>
            <p:ph type="ftr" sz="quarter" idx="11"/>
          </p:nvPr>
        </p:nvSpPr>
        <p:spPr/>
        <p:txBody>
          <a:bodyPr/>
          <a:lstStyle/>
          <a:p>
            <a:endParaRPr lang="en-NG"/>
          </a:p>
        </p:txBody>
      </p:sp>
      <p:sp>
        <p:nvSpPr>
          <p:cNvPr id="7" name="Slide Number Placeholder 6"/>
          <p:cNvSpPr>
            <a:spLocks noGrp="1"/>
          </p:cNvSpPr>
          <p:nvPr>
            <p:ph type="sldNum" sz="quarter" idx="12"/>
          </p:nvPr>
        </p:nvSpPr>
        <p:spPr/>
        <p:txBody>
          <a:bodyPr/>
          <a:lstStyle/>
          <a:p>
            <a:fld id="{84BA8A95-43FB-4684-A5AA-FF10AFF4C673}" type="slidenum">
              <a:rPr lang="en-NG" smtClean="0"/>
              <a:t>‹#›</a:t>
            </a:fld>
            <a:endParaRPr lang="en-NG"/>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49892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AA5399B-B9FE-44A0-BBE2-FA89B9F9A4BB}" type="datetimeFigureOut">
              <a:rPr lang="en-NG" smtClean="0"/>
              <a:t>13/02/2023</a:t>
            </a:fld>
            <a:endParaRPr lang="en-NG"/>
          </a:p>
        </p:txBody>
      </p:sp>
      <p:sp>
        <p:nvSpPr>
          <p:cNvPr id="6" name="Footer Placeholder 5"/>
          <p:cNvSpPr>
            <a:spLocks noGrp="1"/>
          </p:cNvSpPr>
          <p:nvPr>
            <p:ph type="ftr" sz="quarter" idx="11"/>
          </p:nvPr>
        </p:nvSpPr>
        <p:spPr>
          <a:xfrm>
            <a:off x="1447382" y="318640"/>
            <a:ext cx="5541004" cy="320931"/>
          </a:xfrm>
        </p:spPr>
        <p:txBody>
          <a:bodyPr/>
          <a:lstStyle/>
          <a:p>
            <a:endParaRPr lang="en-NG"/>
          </a:p>
        </p:txBody>
      </p:sp>
      <p:sp>
        <p:nvSpPr>
          <p:cNvPr id="7" name="Slide Number Placeholder 6"/>
          <p:cNvSpPr>
            <a:spLocks noGrp="1"/>
          </p:cNvSpPr>
          <p:nvPr>
            <p:ph type="sldNum" sz="quarter" idx="12"/>
          </p:nvPr>
        </p:nvSpPr>
        <p:spPr/>
        <p:txBody>
          <a:bodyPr/>
          <a:lstStyle/>
          <a:p>
            <a:fld id="{84BA8A95-43FB-4684-A5AA-FF10AFF4C673}" type="slidenum">
              <a:rPr lang="en-NG" smtClean="0"/>
              <a:t>‹#›</a:t>
            </a:fld>
            <a:endParaRPr lang="en-NG"/>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26498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AA5399B-B9FE-44A0-BBE2-FA89B9F9A4BB}" type="datetimeFigureOut">
              <a:rPr lang="en-NG" smtClean="0"/>
              <a:t>13/02/2023</a:t>
            </a:fld>
            <a:endParaRPr lang="en-NG"/>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NG"/>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4BA8A95-43FB-4684-A5AA-FF10AFF4C673}" type="slidenum">
              <a:rPr lang="en-NG" smtClean="0"/>
              <a:t>‹#›</a:t>
            </a:fld>
            <a:endParaRPr lang="en-NG"/>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55455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A50C73-9BE1-9E09-6C06-9E14C78DF335}"/>
              </a:ext>
            </a:extLst>
          </p:cNvPr>
          <p:cNvSpPr txBox="1"/>
          <p:nvPr/>
        </p:nvSpPr>
        <p:spPr>
          <a:xfrm>
            <a:off x="2115252" y="1067308"/>
            <a:ext cx="7712764" cy="4247317"/>
          </a:xfrm>
          <a:prstGeom prst="rect">
            <a:avLst/>
          </a:prstGeom>
          <a:noFill/>
        </p:spPr>
        <p:txBody>
          <a:bodyPr wrap="square">
            <a:spAutoFit/>
          </a:bodyPr>
          <a:lstStyle/>
          <a:p>
            <a:r>
              <a:rPr lang="en-GB" sz="4000" dirty="0"/>
              <a:t>                 PROGRAM EXPECTATIONS,RESULTS AREA AND DISBURSEMENT LINKED INDICATORS (P4R FRAMEWORK AND DISBURSEMENT) </a:t>
            </a:r>
          </a:p>
          <a:p>
            <a:r>
              <a:rPr lang="en-GB" sz="4000" dirty="0"/>
              <a:t>–</a:t>
            </a:r>
          </a:p>
          <a:p>
            <a:r>
              <a:rPr lang="en-GB" sz="1000" dirty="0"/>
              <a:t>Presented by Olatunji Femi, </a:t>
            </a:r>
          </a:p>
          <a:p>
            <a:r>
              <a:rPr lang="en-GB" sz="1000" dirty="0"/>
              <a:t>MBA,NAH,NMGS,COMEG</a:t>
            </a:r>
          </a:p>
          <a:p>
            <a:r>
              <a:rPr lang="en-GB" sz="1000" dirty="0"/>
              <a:t>M&amp;E Officer, EK-SURWASH</a:t>
            </a:r>
            <a:endParaRPr lang="en-NG" sz="1000" dirty="0"/>
          </a:p>
        </p:txBody>
      </p:sp>
    </p:spTree>
    <p:extLst>
      <p:ext uri="{BB962C8B-B14F-4D97-AF65-F5344CB8AC3E}">
        <p14:creationId xmlns:p14="http://schemas.microsoft.com/office/powerpoint/2010/main" val="2926920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0B0C2AB-A2E5-1631-AA0A-CB9986905466}"/>
              </a:ext>
            </a:extLst>
          </p:cNvPr>
          <p:cNvGraphicFramePr>
            <a:graphicFrameLocks noGrp="1"/>
          </p:cNvGraphicFramePr>
          <p:nvPr>
            <p:extLst>
              <p:ext uri="{D42A27DB-BD31-4B8C-83A1-F6EECF244321}">
                <p14:modId xmlns:p14="http://schemas.microsoft.com/office/powerpoint/2010/main" val="2695484086"/>
              </p:ext>
            </p:extLst>
          </p:nvPr>
        </p:nvGraphicFramePr>
        <p:xfrm>
          <a:off x="251790" y="133006"/>
          <a:ext cx="11820939" cy="6342804"/>
        </p:xfrm>
        <a:graphic>
          <a:graphicData uri="http://schemas.openxmlformats.org/drawingml/2006/table">
            <a:tbl>
              <a:tblPr>
                <a:tableStyleId>{5C22544A-7EE6-4342-B048-85BDC9FD1C3A}</a:tableStyleId>
              </a:tblPr>
              <a:tblGrid>
                <a:gridCol w="280673">
                  <a:extLst>
                    <a:ext uri="{9D8B030D-6E8A-4147-A177-3AD203B41FA5}">
                      <a16:colId xmlns:a16="http://schemas.microsoft.com/office/drawing/2014/main" val="3199016243"/>
                    </a:ext>
                  </a:extLst>
                </a:gridCol>
                <a:gridCol w="127024">
                  <a:extLst>
                    <a:ext uri="{9D8B030D-6E8A-4147-A177-3AD203B41FA5}">
                      <a16:colId xmlns:a16="http://schemas.microsoft.com/office/drawing/2014/main" val="2488673925"/>
                    </a:ext>
                  </a:extLst>
                </a:gridCol>
                <a:gridCol w="2270231">
                  <a:extLst>
                    <a:ext uri="{9D8B030D-6E8A-4147-A177-3AD203B41FA5}">
                      <a16:colId xmlns:a16="http://schemas.microsoft.com/office/drawing/2014/main" val="503390312"/>
                    </a:ext>
                  </a:extLst>
                </a:gridCol>
                <a:gridCol w="669001">
                  <a:extLst>
                    <a:ext uri="{9D8B030D-6E8A-4147-A177-3AD203B41FA5}">
                      <a16:colId xmlns:a16="http://schemas.microsoft.com/office/drawing/2014/main" val="3574113368"/>
                    </a:ext>
                  </a:extLst>
                </a:gridCol>
                <a:gridCol w="1226502">
                  <a:extLst>
                    <a:ext uri="{9D8B030D-6E8A-4147-A177-3AD203B41FA5}">
                      <a16:colId xmlns:a16="http://schemas.microsoft.com/office/drawing/2014/main" val="2686756811"/>
                    </a:ext>
                  </a:extLst>
                </a:gridCol>
                <a:gridCol w="1184688">
                  <a:extLst>
                    <a:ext uri="{9D8B030D-6E8A-4147-A177-3AD203B41FA5}">
                      <a16:colId xmlns:a16="http://schemas.microsoft.com/office/drawing/2014/main" val="1714421718"/>
                    </a:ext>
                  </a:extLst>
                </a:gridCol>
                <a:gridCol w="1212564">
                  <a:extLst>
                    <a:ext uri="{9D8B030D-6E8A-4147-A177-3AD203B41FA5}">
                      <a16:colId xmlns:a16="http://schemas.microsoft.com/office/drawing/2014/main" val="2869772957"/>
                    </a:ext>
                  </a:extLst>
                </a:gridCol>
                <a:gridCol w="1128939">
                  <a:extLst>
                    <a:ext uri="{9D8B030D-6E8A-4147-A177-3AD203B41FA5}">
                      <a16:colId xmlns:a16="http://schemas.microsoft.com/office/drawing/2014/main" val="2544392844"/>
                    </a:ext>
                  </a:extLst>
                </a:gridCol>
                <a:gridCol w="1296190">
                  <a:extLst>
                    <a:ext uri="{9D8B030D-6E8A-4147-A177-3AD203B41FA5}">
                      <a16:colId xmlns:a16="http://schemas.microsoft.com/office/drawing/2014/main" val="2407601409"/>
                    </a:ext>
                  </a:extLst>
                </a:gridCol>
                <a:gridCol w="1184688">
                  <a:extLst>
                    <a:ext uri="{9D8B030D-6E8A-4147-A177-3AD203B41FA5}">
                      <a16:colId xmlns:a16="http://schemas.microsoft.com/office/drawing/2014/main" val="2833667635"/>
                    </a:ext>
                  </a:extLst>
                </a:gridCol>
                <a:gridCol w="1240439">
                  <a:extLst>
                    <a:ext uri="{9D8B030D-6E8A-4147-A177-3AD203B41FA5}">
                      <a16:colId xmlns:a16="http://schemas.microsoft.com/office/drawing/2014/main" val="3956310403"/>
                    </a:ext>
                  </a:extLst>
                </a:gridCol>
              </a:tblGrid>
              <a:tr h="370577">
                <a:tc>
                  <a:txBody>
                    <a:bodyPr/>
                    <a:lstStyle/>
                    <a:p>
                      <a:pPr algn="l" fontAlgn="b"/>
                      <a:endParaRPr lang="en-NG" sz="1200" b="0" i="0" u="none" strike="noStrike">
                        <a:solidFill>
                          <a:srgbClr val="000000"/>
                        </a:solidFill>
                        <a:effectLst/>
                        <a:latin typeface="Calibri" panose="020F0502020204030204" pitchFamily="34" charset="0"/>
                      </a:endParaRPr>
                    </a:p>
                  </a:txBody>
                  <a:tcPr marL="5880" marR="5880" marT="5880" marB="0" anchor="b"/>
                </a:tc>
                <a:tc gridSpan="9">
                  <a:txBody>
                    <a:bodyPr/>
                    <a:lstStyle/>
                    <a:p>
                      <a:pPr algn="l" fontAlgn="b"/>
                      <a:r>
                        <a:rPr lang="en-GB" sz="1200" u="none" strike="noStrike" dirty="0">
                          <a:effectLst/>
                        </a:rPr>
                        <a:t>                  EKITI MATRIX FOR INTERVENTION PER DISBURSEMENT LINK INDICATORS- EXPECTED TARGET</a:t>
                      </a:r>
                      <a:endParaRPr lang="en-GB" sz="1200" b="1" i="0" u="none" strike="noStrike" dirty="0">
                        <a:solidFill>
                          <a:srgbClr val="000000"/>
                        </a:solidFill>
                        <a:effectLst/>
                        <a:latin typeface="Calibri" panose="020F0502020204030204" pitchFamily="34" charset="0"/>
                      </a:endParaRPr>
                    </a:p>
                  </a:txBody>
                  <a:tcPr marL="5880" marR="5880" marT="5880" marB="0" anchor="b"/>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endParaRPr lang="en-NG"/>
                    </a:p>
                  </a:txBody>
                  <a:tcPr/>
                </a:tc>
                <a:tc>
                  <a:txBody>
                    <a:bodyPr/>
                    <a:lstStyle/>
                    <a:p>
                      <a:pPr algn="l" fontAlgn="b"/>
                      <a:endParaRPr lang="en-NG" sz="1200" b="0" i="0" u="none" strike="noStrike">
                        <a:solidFill>
                          <a:srgbClr val="000000"/>
                        </a:solidFill>
                        <a:effectLst/>
                        <a:latin typeface="Calibri" panose="020F0502020204030204" pitchFamily="34" charset="0"/>
                      </a:endParaRPr>
                    </a:p>
                  </a:txBody>
                  <a:tcPr marL="5880" marR="5880" marT="5880" marB="0" anchor="b"/>
                </a:tc>
                <a:extLst>
                  <a:ext uri="{0D108BD9-81ED-4DB2-BD59-A6C34878D82A}">
                    <a16:rowId xmlns:a16="http://schemas.microsoft.com/office/drawing/2014/main" val="818741295"/>
                  </a:ext>
                </a:extLst>
              </a:tr>
              <a:tr h="183779">
                <a:tc gridSpan="11">
                  <a:txBody>
                    <a:bodyPr/>
                    <a:lstStyle/>
                    <a:p>
                      <a:pPr algn="ctr" fontAlgn="b"/>
                      <a:r>
                        <a:rPr lang="en-GB" sz="1200" u="none" strike="noStrike" dirty="0">
                          <a:effectLst/>
                        </a:rPr>
                        <a:t>RA1: Strengthened Sector Policies &amp; Institutions for Improved Services</a:t>
                      </a:r>
                      <a:endParaRPr lang="en-GB" sz="1200" b="1" i="0" u="none" strike="noStrike" dirty="0">
                        <a:solidFill>
                          <a:srgbClr val="000000"/>
                        </a:solidFill>
                        <a:effectLst/>
                        <a:latin typeface="Calibri" panose="020F0502020204030204" pitchFamily="34" charset="0"/>
                      </a:endParaRPr>
                    </a:p>
                  </a:txBody>
                  <a:tcPr marL="5880" marR="5880" marT="5880" marB="0" anchor="b"/>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endParaRPr lang="en-NG"/>
                    </a:p>
                  </a:txBody>
                  <a:tcPr/>
                </a:tc>
                <a:extLst>
                  <a:ext uri="{0D108BD9-81ED-4DB2-BD59-A6C34878D82A}">
                    <a16:rowId xmlns:a16="http://schemas.microsoft.com/office/drawing/2014/main" val="2673336167"/>
                  </a:ext>
                </a:extLst>
              </a:tr>
              <a:tr h="183779">
                <a:tc gridSpan="2">
                  <a:txBody>
                    <a:bodyPr/>
                    <a:lstStyle/>
                    <a:p>
                      <a:pPr algn="l" fontAlgn="b"/>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5880" marR="5880" marT="5880" marB="0" anchor="b"/>
                </a:tc>
                <a:tc hMerge="1">
                  <a:txBody>
                    <a:bodyPr/>
                    <a:lstStyle/>
                    <a:p>
                      <a:pPr algn="l" fontAlgn="b"/>
                      <a:r>
                        <a:rPr lang="en-GB" sz="1200" u="none" strike="noStrike">
                          <a:effectLst/>
                        </a:rPr>
                        <a:t>Nortional Allocation</a:t>
                      </a:r>
                      <a:endParaRPr lang="en-GB" sz="1200" b="1"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GB" sz="1200" u="none" strike="noStrike">
                          <a:effectLst/>
                        </a:rPr>
                        <a:t>Nortional Allocation</a:t>
                      </a:r>
                      <a:endParaRPr lang="en-GB" sz="1200" b="1"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extLst>
                  <a:ext uri="{0D108BD9-81ED-4DB2-BD59-A6C34878D82A}">
                    <a16:rowId xmlns:a16="http://schemas.microsoft.com/office/drawing/2014/main" val="3569208450"/>
                  </a:ext>
                </a:extLst>
              </a:tr>
              <a:tr h="325784">
                <a:tc gridSpan="2">
                  <a:txBody>
                    <a:bodyPr/>
                    <a:lstStyle/>
                    <a:p>
                      <a:pPr algn="l" fontAlgn="b"/>
                      <a:r>
                        <a:rPr lang="en-GB" sz="1200" u="none" strike="noStrike">
                          <a:effectLst/>
                        </a:rPr>
                        <a:t>DLI</a:t>
                      </a:r>
                      <a:endParaRPr lang="en-GB" sz="1200" b="1" i="0" u="none" strike="noStrike">
                        <a:solidFill>
                          <a:srgbClr val="000000"/>
                        </a:solidFill>
                        <a:effectLst/>
                        <a:latin typeface="Calibri" panose="020F0502020204030204" pitchFamily="34" charset="0"/>
                      </a:endParaRPr>
                    </a:p>
                  </a:txBody>
                  <a:tcPr marL="5880" marR="5880" marT="5880" marB="0" anchor="b"/>
                </a:tc>
                <a:tc hMerge="1">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GB" sz="1200" u="none" strike="noStrike">
                          <a:effectLst/>
                        </a:rPr>
                        <a:t>Baseline</a:t>
                      </a:r>
                      <a:endParaRPr lang="en-GB" sz="1200" b="1" i="0" u="none" strike="noStrike">
                        <a:solidFill>
                          <a:srgbClr val="000000"/>
                        </a:solidFill>
                        <a:effectLst/>
                        <a:latin typeface="Calibri" panose="020F0502020204030204" pitchFamily="34" charset="0"/>
                      </a:endParaRPr>
                    </a:p>
                  </a:txBody>
                  <a:tcPr marL="5880" marR="5880" marT="5880" marB="0" anchor="b"/>
                </a:tc>
                <a:tc gridSpan="7">
                  <a:txBody>
                    <a:bodyPr/>
                    <a:lstStyle/>
                    <a:p>
                      <a:pPr algn="ctr" fontAlgn="b"/>
                      <a:r>
                        <a:rPr lang="en-GB" sz="1200" u="none" strike="noStrike">
                          <a:effectLst/>
                        </a:rPr>
                        <a:t>Program Year</a:t>
                      </a:r>
                      <a:endParaRPr lang="en-GB" sz="1200" b="1" i="0" u="none" strike="noStrike">
                        <a:solidFill>
                          <a:srgbClr val="000000"/>
                        </a:solidFill>
                        <a:effectLst/>
                        <a:latin typeface="Calibri" panose="020F0502020204030204" pitchFamily="34" charset="0"/>
                      </a:endParaRPr>
                    </a:p>
                  </a:txBody>
                  <a:tcPr marL="5880" marR="5880" marT="5880" marB="0" anchor="b"/>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endParaRPr lang="en-NG"/>
                    </a:p>
                  </a:txBody>
                  <a:tcPr/>
                </a:tc>
                <a:extLst>
                  <a:ext uri="{0D108BD9-81ED-4DB2-BD59-A6C34878D82A}">
                    <a16:rowId xmlns:a16="http://schemas.microsoft.com/office/drawing/2014/main" val="1678099837"/>
                  </a:ext>
                </a:extLst>
              </a:tr>
              <a:tr h="183779">
                <a:tc gridSpan="2">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hMerge="1">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NG" sz="1200" u="none" strike="noStrike" dirty="0">
                          <a:effectLst/>
                        </a:rPr>
                        <a:t> </a:t>
                      </a:r>
                      <a:endParaRPr lang="en-NG" sz="1200" b="1" i="0" u="none" strike="noStrike" dirty="0">
                        <a:solidFill>
                          <a:srgbClr val="000000"/>
                        </a:solidFill>
                        <a:effectLst/>
                        <a:latin typeface="Calibri" panose="020F0502020204030204" pitchFamily="34" charset="0"/>
                      </a:endParaRPr>
                    </a:p>
                  </a:txBody>
                  <a:tcPr marL="5880" marR="5880" marT="5880" marB="0" anchor="b"/>
                </a:tc>
                <a:tc>
                  <a:txBody>
                    <a:bodyPr/>
                    <a:lstStyle/>
                    <a:p>
                      <a:pPr algn="r" fontAlgn="b"/>
                      <a:r>
                        <a:rPr lang="en-NG" sz="1200" u="none" strike="noStrike">
                          <a:effectLst/>
                        </a:rPr>
                        <a:t>1</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NG" sz="1200" u="none" strike="noStrike">
                          <a:effectLst/>
                        </a:rPr>
                        <a:t>2</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NG" sz="1200" u="none" strike="noStrike">
                          <a:effectLst/>
                        </a:rPr>
                        <a:t>3</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NG" sz="1200" u="none" strike="noStrike">
                          <a:effectLst/>
                        </a:rPr>
                        <a:t>4</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NG" sz="1200" u="none" strike="noStrike">
                          <a:effectLst/>
                        </a:rPr>
                        <a:t>5</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NG" sz="1200" u="none" strike="noStrike">
                          <a:effectLst/>
                        </a:rPr>
                        <a:t>6</a:t>
                      </a:r>
                      <a:endParaRPr lang="en-NG" sz="1200" b="1"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GB" sz="1200" u="none" strike="noStrike">
                          <a:effectLst/>
                        </a:rPr>
                        <a:t>END TARGET</a:t>
                      </a:r>
                      <a:endParaRPr lang="en-GB" sz="1200" b="1" i="0" u="none" strike="noStrike">
                        <a:solidFill>
                          <a:srgbClr val="000000"/>
                        </a:solidFill>
                        <a:effectLst/>
                        <a:latin typeface="Calibri" panose="020F0502020204030204" pitchFamily="34" charset="0"/>
                      </a:endParaRPr>
                    </a:p>
                  </a:txBody>
                  <a:tcPr marL="5880" marR="5880" marT="5880" marB="0" anchor="b"/>
                </a:tc>
                <a:extLst>
                  <a:ext uri="{0D108BD9-81ED-4DB2-BD59-A6C34878D82A}">
                    <a16:rowId xmlns:a16="http://schemas.microsoft.com/office/drawing/2014/main" val="2639253374"/>
                  </a:ext>
                </a:extLst>
              </a:tr>
              <a:tr h="895997">
                <a:tc gridSpan="2">
                  <a:txBody>
                    <a:bodyPr/>
                    <a:lstStyle/>
                    <a:p>
                      <a:pPr algn="r" fontAlgn="t"/>
                      <a:r>
                        <a:rPr lang="en-NG" sz="1200" b="0" u="none" strike="noStrike" dirty="0">
                          <a:effectLst/>
                        </a:rPr>
                        <a:t>2</a:t>
                      </a:r>
                      <a:endParaRPr lang="en-NG" sz="1200" b="0" i="0" u="none" strike="noStrike" dirty="0">
                        <a:solidFill>
                          <a:srgbClr val="000000"/>
                        </a:solidFill>
                        <a:effectLst/>
                        <a:latin typeface="Calibri" panose="020F0502020204030204" pitchFamily="34" charset="0"/>
                      </a:endParaRPr>
                    </a:p>
                  </a:txBody>
                  <a:tcPr marL="5880" marR="5880" marT="5880" marB="0"/>
                </a:tc>
                <a:tc hMerge="1">
                  <a:txBody>
                    <a:bodyPr/>
                    <a:lstStyle/>
                    <a:p>
                      <a:pPr algn="l" fontAlgn="ctr"/>
                      <a:r>
                        <a:rPr lang="en-GB" sz="1200" u="none" strike="noStrike" dirty="0">
                          <a:effectLst/>
                        </a:rPr>
                        <a:t>DLI 2 Design and implementation of a State PIR Plan and achievement of required reforms</a:t>
                      </a:r>
                      <a:endParaRPr lang="en-GB"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l" fontAlgn="ctr"/>
                      <a:r>
                        <a:rPr lang="en-GB" sz="1200" u="none" strike="noStrike" dirty="0">
                          <a:effectLst/>
                        </a:rPr>
                        <a:t>DLI 2 Design and implementation of a State PIR Plan and achievement of required reforms</a:t>
                      </a:r>
                      <a:endParaRPr lang="en-GB"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GB" sz="1200" u="none" strike="noStrike" dirty="0">
                          <a:effectLst/>
                        </a:rPr>
                        <a:t>No</a:t>
                      </a:r>
                      <a:endParaRPr lang="en-GB"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b"/>
                      <a:r>
                        <a:rPr lang="en-GB" sz="1200" u="none" strike="noStrike" dirty="0">
                          <a:effectLst/>
                        </a:rPr>
                        <a:t>DLR 2.1 State approval of the PIR plan and baseline conducted</a:t>
                      </a:r>
                      <a:endParaRPr lang="en-GB" sz="1200" b="0" i="0" u="none" strike="noStrike" dirty="0">
                        <a:solidFill>
                          <a:srgbClr val="000000"/>
                        </a:solidFill>
                        <a:effectLst/>
                        <a:latin typeface="Calibri" panose="020F0502020204030204" pitchFamily="34" charset="0"/>
                      </a:endParaRPr>
                    </a:p>
                  </a:txBody>
                  <a:tcPr marL="5880" marR="5880" marT="5880" marB="0" anchor="b"/>
                </a:tc>
                <a:tc>
                  <a:txBody>
                    <a:bodyPr/>
                    <a:lstStyle/>
                    <a:p>
                      <a:pPr algn="r" fontAlgn="b"/>
                      <a:r>
                        <a:rPr lang="en-GB" sz="1200" u="none" strike="noStrike" dirty="0">
                          <a:effectLst/>
                        </a:rPr>
                        <a:t>DLR 2.2 Implementation of PIR plan and achievement of state targets</a:t>
                      </a:r>
                      <a:endParaRPr lang="en-GB" sz="1200" b="0" i="0" u="none" strike="noStrike" dirty="0">
                        <a:solidFill>
                          <a:srgbClr val="000000"/>
                        </a:solidFill>
                        <a:effectLst/>
                        <a:latin typeface="Calibri" panose="020F0502020204030204" pitchFamily="34" charset="0"/>
                      </a:endParaRPr>
                    </a:p>
                  </a:txBody>
                  <a:tcPr marL="5880" marR="5880" marT="5880" marB="0" anchor="b"/>
                </a:tc>
                <a:tc>
                  <a:txBody>
                    <a:bodyPr/>
                    <a:lstStyle/>
                    <a:p>
                      <a:pPr algn="r" fontAlgn="b"/>
                      <a:r>
                        <a:rPr lang="en-GB" sz="1200" u="none" strike="noStrike" dirty="0">
                          <a:effectLst/>
                        </a:rPr>
                        <a:t>DLR 2.3 Implementation of PIR plan and achievement of state targets</a:t>
                      </a:r>
                      <a:endParaRPr lang="en-GB" sz="1200" b="0" i="0" u="none" strike="noStrike" dirty="0">
                        <a:solidFill>
                          <a:srgbClr val="000000"/>
                        </a:solidFill>
                        <a:effectLst/>
                        <a:latin typeface="Calibri" panose="020F0502020204030204" pitchFamily="34" charset="0"/>
                      </a:endParaRPr>
                    </a:p>
                  </a:txBody>
                  <a:tcPr marL="5880" marR="5880" marT="5880" marB="0" anchor="b"/>
                </a:tc>
                <a:tc>
                  <a:txBody>
                    <a:bodyPr/>
                    <a:lstStyle/>
                    <a:p>
                      <a:pPr algn="r" fontAlgn="b"/>
                      <a:r>
                        <a:rPr lang="en-GB" sz="1200" u="none" strike="noStrike">
                          <a:effectLst/>
                        </a:rPr>
                        <a:t>DLR 2.4 Implementation of PIR plan and achievement of state targets</a:t>
                      </a:r>
                      <a:endParaRPr lang="en-GB" sz="12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GB" sz="1200" u="none" strike="noStrike">
                          <a:effectLst/>
                        </a:rPr>
                        <a:t>DLR 2.5 Implementation of PIR plan and achievement of state targets</a:t>
                      </a:r>
                      <a:endParaRPr lang="en-GB" sz="12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GB" sz="1200" u="none" strike="noStrike">
                          <a:effectLst/>
                        </a:rPr>
                        <a:t>DLR 2.6 Implementation of PIR plan and achievement of state targets</a:t>
                      </a:r>
                      <a:endParaRPr lang="en-GB" sz="12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5880" marR="5880" marT="5880" marB="0" anchor="b"/>
                </a:tc>
                <a:extLst>
                  <a:ext uri="{0D108BD9-81ED-4DB2-BD59-A6C34878D82A}">
                    <a16:rowId xmlns:a16="http://schemas.microsoft.com/office/drawing/2014/main" val="1375741003"/>
                  </a:ext>
                </a:extLst>
              </a:tr>
              <a:tr h="361834">
                <a:tc gridSpan="2">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hMerge="1">
                  <a:txBody>
                    <a:bodyPr/>
                    <a:lstStyle/>
                    <a:p>
                      <a:pPr algn="l" fontAlgn="b"/>
                      <a:r>
                        <a:rPr lang="en-GB" sz="1200" u="none" strike="noStrike">
                          <a:effectLst/>
                        </a:rPr>
                        <a:t>Expected Target based on Nortional Allocation</a:t>
                      </a:r>
                      <a:endParaRPr lang="en-GB" sz="12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GB" sz="1200" u="none" strike="noStrike" dirty="0">
                          <a:effectLst/>
                        </a:rPr>
                        <a:t>Expected Target based on Notional Allocation</a:t>
                      </a:r>
                      <a:endParaRPr lang="en-GB" sz="1200" b="0" i="0" u="none" strike="noStrike" dirty="0">
                        <a:solidFill>
                          <a:srgbClr val="000000"/>
                        </a:solidFill>
                        <a:effectLst/>
                        <a:latin typeface="Calibri" panose="020F0502020204030204" pitchFamily="34" charset="0"/>
                      </a:endParaRPr>
                    </a:p>
                  </a:txBody>
                  <a:tcPr marL="5880" marR="5880" marT="5880" marB="0" anchor="b"/>
                </a:tc>
                <a:tc>
                  <a:txBody>
                    <a:bodyPr/>
                    <a:lstStyle/>
                    <a:p>
                      <a:pPr algn="l" fontAlgn="ctr"/>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b"/>
                      <a:r>
                        <a:rPr lang="en-GB" sz="1200" u="none" strike="noStrike">
                          <a:effectLst/>
                        </a:rPr>
                        <a:t>Yes</a:t>
                      </a:r>
                      <a:endParaRPr lang="en-GB" sz="12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GB" sz="1200" u="none" strike="noStrike">
                          <a:effectLst/>
                        </a:rPr>
                        <a:t>Yes</a:t>
                      </a:r>
                      <a:endParaRPr lang="en-GB" sz="12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GB" sz="1200" u="none" strike="noStrike" dirty="0">
                          <a:effectLst/>
                        </a:rPr>
                        <a:t>Yes</a:t>
                      </a:r>
                      <a:endParaRPr lang="en-GB" sz="1200" b="0" i="0" u="none" strike="noStrike" dirty="0">
                        <a:solidFill>
                          <a:srgbClr val="000000"/>
                        </a:solidFill>
                        <a:effectLst/>
                        <a:latin typeface="Calibri" panose="020F0502020204030204" pitchFamily="34" charset="0"/>
                      </a:endParaRPr>
                    </a:p>
                  </a:txBody>
                  <a:tcPr marL="5880" marR="5880" marT="5880" marB="0" anchor="b"/>
                </a:tc>
                <a:tc>
                  <a:txBody>
                    <a:bodyPr/>
                    <a:lstStyle/>
                    <a:p>
                      <a:pPr algn="r" fontAlgn="b"/>
                      <a:r>
                        <a:rPr lang="en-GB" sz="1200" u="none" strike="noStrike">
                          <a:effectLst/>
                        </a:rPr>
                        <a:t>Yes</a:t>
                      </a:r>
                      <a:endParaRPr lang="en-GB" sz="12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GB" sz="1200" u="none" strike="noStrike">
                          <a:effectLst/>
                        </a:rPr>
                        <a:t>Yes</a:t>
                      </a:r>
                      <a:endParaRPr lang="en-GB" sz="12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GB" sz="1200" u="none" strike="noStrike">
                          <a:effectLst/>
                        </a:rPr>
                        <a:t>Yes</a:t>
                      </a:r>
                      <a:endParaRPr lang="en-GB" sz="12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GB" sz="1200" u="none" strike="noStrike">
                          <a:effectLst/>
                        </a:rPr>
                        <a:t>Yes</a:t>
                      </a:r>
                      <a:endParaRPr lang="en-GB" sz="1200" b="0" i="0" u="none" strike="noStrike">
                        <a:solidFill>
                          <a:srgbClr val="000000"/>
                        </a:solidFill>
                        <a:effectLst/>
                        <a:latin typeface="Calibri" panose="020F0502020204030204" pitchFamily="34" charset="0"/>
                      </a:endParaRPr>
                    </a:p>
                  </a:txBody>
                  <a:tcPr marL="5880" marR="5880" marT="5880" marB="0" anchor="b"/>
                </a:tc>
                <a:extLst>
                  <a:ext uri="{0D108BD9-81ED-4DB2-BD59-A6C34878D82A}">
                    <a16:rowId xmlns:a16="http://schemas.microsoft.com/office/drawing/2014/main" val="1554574776"/>
                  </a:ext>
                </a:extLst>
              </a:tr>
              <a:tr h="539888">
                <a:tc gridSpan="2">
                  <a:txBody>
                    <a:bodyPr/>
                    <a:lstStyle/>
                    <a:p>
                      <a:pPr algn="r" fontAlgn="t"/>
                      <a:r>
                        <a:rPr lang="en-NG" sz="1200" u="none" strike="noStrike">
                          <a:effectLst/>
                        </a:rPr>
                        <a:t>3</a:t>
                      </a:r>
                      <a:endParaRPr lang="en-NG" sz="1200" b="1" i="0" u="none" strike="noStrike">
                        <a:solidFill>
                          <a:srgbClr val="000000"/>
                        </a:solidFill>
                        <a:effectLst/>
                        <a:latin typeface="Calibri" panose="020F0502020204030204" pitchFamily="34" charset="0"/>
                      </a:endParaRPr>
                    </a:p>
                  </a:txBody>
                  <a:tcPr marL="5880" marR="5880" marT="5880" marB="0"/>
                </a:tc>
                <a:tc hMerge="1">
                  <a:txBody>
                    <a:bodyPr/>
                    <a:lstStyle/>
                    <a:p>
                      <a:pPr algn="l" fontAlgn="ctr"/>
                      <a:r>
                        <a:rPr lang="en-GB" sz="1200" u="none" strike="noStrike">
                          <a:effectLst/>
                        </a:rPr>
                        <a:t>People provided with basic drinking water service under the Program (Number) YR 1</a:t>
                      </a:r>
                      <a:endParaRPr lang="en-GB" sz="1200" b="0" i="0" u="none" strike="noStrike">
                        <a:solidFill>
                          <a:srgbClr val="000000"/>
                        </a:solidFill>
                        <a:effectLst/>
                        <a:latin typeface="Calibri" panose="020F0502020204030204" pitchFamily="34" charset="0"/>
                      </a:endParaRPr>
                    </a:p>
                  </a:txBody>
                  <a:tcPr marL="5880" marR="5880" marT="5880" marB="0" anchor="ctr"/>
                </a:tc>
                <a:tc>
                  <a:txBody>
                    <a:bodyPr/>
                    <a:lstStyle/>
                    <a:p>
                      <a:pPr algn="l" fontAlgn="ctr"/>
                      <a:r>
                        <a:rPr lang="en-GB" sz="1200" u="none" strike="noStrike" dirty="0">
                          <a:effectLst/>
                        </a:rPr>
                        <a:t>People provided with basic drinking water service under the Program (Number) YR 1</a:t>
                      </a:r>
                      <a:endParaRPr lang="en-GB"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0</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305,000</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305,000</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1,270,000</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1,830,000</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1,610,000</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780,000</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6,100,000</a:t>
                      </a:r>
                      <a:endParaRPr lang="en-NG" sz="1200" b="0" i="0" u="none" strike="noStrike">
                        <a:solidFill>
                          <a:srgbClr val="000000"/>
                        </a:solidFill>
                        <a:effectLst/>
                        <a:latin typeface="Calibri" panose="020F0502020204030204" pitchFamily="34" charset="0"/>
                      </a:endParaRPr>
                    </a:p>
                  </a:txBody>
                  <a:tcPr marL="5880" marR="5880" marT="5880" marB="0" anchor="ctr"/>
                </a:tc>
                <a:extLst>
                  <a:ext uri="{0D108BD9-81ED-4DB2-BD59-A6C34878D82A}">
                    <a16:rowId xmlns:a16="http://schemas.microsoft.com/office/drawing/2014/main" val="2731789099"/>
                  </a:ext>
                </a:extLst>
              </a:tr>
              <a:tr h="361834">
                <a:tc gridSpan="2">
                  <a:txBody>
                    <a:bodyPr/>
                    <a:lstStyle/>
                    <a:p>
                      <a:pPr algn="l" fontAlgn="t"/>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tc>
                <a:tc hMerge="1">
                  <a:txBody>
                    <a:bodyPr/>
                    <a:lstStyle/>
                    <a:p>
                      <a:pPr algn="l" fontAlgn="t"/>
                      <a:r>
                        <a:rPr lang="en-GB" sz="1200" u="none" strike="noStrike">
                          <a:effectLst/>
                        </a:rPr>
                        <a:t>Expected Target based on Nortional Allocation</a:t>
                      </a:r>
                      <a:endParaRPr lang="en-GB" sz="1200" b="0" i="0" u="none" strike="noStrike">
                        <a:solidFill>
                          <a:srgbClr val="000000"/>
                        </a:solidFill>
                        <a:effectLst/>
                        <a:latin typeface="Calibri" panose="020F0502020204030204" pitchFamily="34" charset="0"/>
                      </a:endParaRPr>
                    </a:p>
                  </a:txBody>
                  <a:tcPr marL="5880" marR="5880" marT="5880" marB="0"/>
                </a:tc>
                <a:tc>
                  <a:txBody>
                    <a:bodyPr/>
                    <a:lstStyle/>
                    <a:p>
                      <a:pPr algn="l" fontAlgn="t"/>
                      <a:r>
                        <a:rPr lang="en-GB" sz="1200" u="none" strike="noStrike" dirty="0">
                          <a:effectLst/>
                        </a:rPr>
                        <a:t>Expected Target based on Notional Allocation</a:t>
                      </a:r>
                      <a:endParaRPr lang="en-GB" sz="1200" b="0" i="0" u="none" strike="noStrike" dirty="0">
                        <a:solidFill>
                          <a:srgbClr val="000000"/>
                        </a:solidFill>
                        <a:effectLst/>
                        <a:latin typeface="Calibri" panose="020F0502020204030204" pitchFamily="34" charset="0"/>
                      </a:endParaRPr>
                    </a:p>
                  </a:txBody>
                  <a:tcPr marL="5880" marR="5880" marT="5880" marB="0"/>
                </a:tc>
                <a:tc>
                  <a:txBody>
                    <a:bodyPr/>
                    <a:lstStyle/>
                    <a:p>
                      <a:pPr algn="l" fontAlgn="ctr"/>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33,641.50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33,641.50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140,081.00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201,849.00 </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177,583.00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86,034.00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a:t>
                      </a:r>
                      <a:r>
                        <a:rPr lang="en-NG" sz="1200" u="none" strike="noStrike" dirty="0">
                          <a:solidFill>
                            <a:srgbClr val="92D050"/>
                          </a:solidFill>
                          <a:effectLst/>
                        </a:rPr>
                        <a:t>672,830.00</a:t>
                      </a:r>
                      <a:r>
                        <a:rPr lang="en-NG" sz="1200" u="none" strike="noStrike" dirty="0">
                          <a:effectLst/>
                        </a:rPr>
                        <a:t> </a:t>
                      </a:r>
                      <a:endParaRPr lang="en-NG" sz="1200" b="0" i="0" u="none" strike="noStrike" dirty="0">
                        <a:solidFill>
                          <a:srgbClr val="000000"/>
                        </a:solidFill>
                        <a:effectLst/>
                        <a:latin typeface="Calibri" panose="020F0502020204030204" pitchFamily="34" charset="0"/>
                      </a:endParaRPr>
                    </a:p>
                  </a:txBody>
                  <a:tcPr marL="5880" marR="5880" marT="5880" marB="0" anchor="ctr"/>
                </a:tc>
                <a:extLst>
                  <a:ext uri="{0D108BD9-81ED-4DB2-BD59-A6C34878D82A}">
                    <a16:rowId xmlns:a16="http://schemas.microsoft.com/office/drawing/2014/main" val="1829780707"/>
                  </a:ext>
                </a:extLst>
              </a:tr>
              <a:tr h="539888">
                <a:tc gridSpan="2">
                  <a:txBody>
                    <a:bodyPr/>
                    <a:lstStyle/>
                    <a:p>
                      <a:pPr algn="l" fontAlgn="t"/>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tc>
                <a:tc hMerge="1">
                  <a:txBody>
                    <a:bodyPr/>
                    <a:lstStyle/>
                    <a:p>
                      <a:pPr algn="l" fontAlgn="t"/>
                      <a:r>
                        <a:rPr lang="en-GB" sz="1200" u="none" strike="noStrike">
                          <a:effectLst/>
                        </a:rPr>
                        <a:t>People provided with basic drinking water service under the Program - female (Number)</a:t>
                      </a:r>
                      <a:endParaRPr lang="en-GB" sz="1200" b="0" i="0" u="none" strike="noStrike">
                        <a:solidFill>
                          <a:srgbClr val="000000"/>
                        </a:solidFill>
                        <a:effectLst/>
                        <a:latin typeface="Calibri" panose="020F0502020204030204" pitchFamily="34" charset="0"/>
                      </a:endParaRPr>
                    </a:p>
                  </a:txBody>
                  <a:tcPr marL="5880" marR="5880" marT="5880" marB="0"/>
                </a:tc>
                <a:tc>
                  <a:txBody>
                    <a:bodyPr/>
                    <a:lstStyle/>
                    <a:p>
                      <a:pPr algn="l" fontAlgn="t"/>
                      <a:r>
                        <a:rPr lang="en-GB" sz="1200" u="none" strike="noStrike" dirty="0">
                          <a:effectLst/>
                        </a:rPr>
                        <a:t>People provided with basic drinking water service under the Program - female (Number)  </a:t>
                      </a:r>
                      <a:endParaRPr lang="en-GB" sz="1200" b="0" i="0" u="none" strike="noStrike" dirty="0">
                        <a:solidFill>
                          <a:srgbClr val="000000"/>
                        </a:solidFill>
                        <a:effectLst/>
                        <a:latin typeface="Calibri" panose="020F0502020204030204" pitchFamily="34" charset="0"/>
                      </a:endParaRPr>
                    </a:p>
                  </a:txBody>
                  <a:tcPr marL="5880" marR="5880" marT="5880" marB="0"/>
                </a:tc>
                <a:tc>
                  <a:txBody>
                    <a:bodyPr/>
                    <a:lstStyle/>
                    <a:p>
                      <a:pPr algn="r" fontAlgn="ctr"/>
                      <a:r>
                        <a:rPr lang="en-NG" sz="1200" u="none" strike="noStrike">
                          <a:effectLst/>
                        </a:rPr>
                        <a:t>0</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150,365</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150,365.00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631,533.00 </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902,190.00 </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791,922.00 </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380,925.00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a:t>
                      </a:r>
                      <a:r>
                        <a:rPr lang="en-NG" sz="1200" u="none" strike="noStrike" dirty="0">
                          <a:solidFill>
                            <a:srgbClr val="C00000"/>
                          </a:solidFill>
                          <a:effectLst/>
                        </a:rPr>
                        <a:t>3,007,300.00</a:t>
                      </a:r>
                      <a:r>
                        <a:rPr lang="en-NG" sz="1200" u="none" strike="noStrike" dirty="0">
                          <a:effectLst/>
                        </a:rPr>
                        <a:t> </a:t>
                      </a:r>
                      <a:endParaRPr lang="en-NG" sz="1200" b="0" i="0" u="none" strike="noStrike" dirty="0">
                        <a:solidFill>
                          <a:srgbClr val="000000"/>
                        </a:solidFill>
                        <a:effectLst/>
                        <a:latin typeface="Calibri" panose="020F0502020204030204" pitchFamily="34" charset="0"/>
                      </a:endParaRPr>
                    </a:p>
                  </a:txBody>
                  <a:tcPr marL="5880" marR="5880" marT="5880" marB="0" anchor="ctr"/>
                </a:tc>
                <a:extLst>
                  <a:ext uri="{0D108BD9-81ED-4DB2-BD59-A6C34878D82A}">
                    <a16:rowId xmlns:a16="http://schemas.microsoft.com/office/drawing/2014/main" val="2323611644"/>
                  </a:ext>
                </a:extLst>
              </a:tr>
              <a:tr h="361834">
                <a:tc gridSpan="2">
                  <a:txBody>
                    <a:bodyPr/>
                    <a:lstStyle/>
                    <a:p>
                      <a:pPr algn="l" fontAlgn="t"/>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tc>
                <a:tc hMerge="1">
                  <a:txBody>
                    <a:bodyPr/>
                    <a:lstStyle/>
                    <a:p>
                      <a:pPr algn="l" fontAlgn="t"/>
                      <a:r>
                        <a:rPr lang="en-GB" sz="1200" u="none" strike="noStrike">
                          <a:effectLst/>
                        </a:rPr>
                        <a:t>Expected Target based on Nortional Allocation</a:t>
                      </a:r>
                      <a:endParaRPr lang="en-GB" sz="1200" b="0" i="0" u="none" strike="noStrike">
                        <a:solidFill>
                          <a:srgbClr val="000000"/>
                        </a:solidFill>
                        <a:effectLst/>
                        <a:latin typeface="Calibri" panose="020F0502020204030204" pitchFamily="34" charset="0"/>
                      </a:endParaRPr>
                    </a:p>
                  </a:txBody>
                  <a:tcPr marL="5880" marR="5880" marT="5880" marB="0"/>
                </a:tc>
                <a:tc>
                  <a:txBody>
                    <a:bodyPr/>
                    <a:lstStyle/>
                    <a:p>
                      <a:pPr algn="l" fontAlgn="t"/>
                      <a:r>
                        <a:rPr lang="en-GB" sz="1200" u="none" strike="noStrike" dirty="0">
                          <a:effectLst/>
                        </a:rPr>
                        <a:t>Expected Target based on Notional Allocation</a:t>
                      </a:r>
                      <a:endParaRPr lang="en-GB" sz="1200" b="0" i="0" u="none" strike="noStrike" dirty="0">
                        <a:solidFill>
                          <a:srgbClr val="000000"/>
                        </a:solidFill>
                        <a:effectLst/>
                        <a:latin typeface="Calibri" panose="020F0502020204030204" pitchFamily="34" charset="0"/>
                      </a:endParaRPr>
                    </a:p>
                  </a:txBody>
                  <a:tcPr marL="5880" marR="5880" marT="5880" marB="0"/>
                </a:tc>
                <a:tc>
                  <a:txBody>
                    <a:bodyPr/>
                    <a:lstStyle/>
                    <a:p>
                      <a:pPr algn="l" fontAlgn="ctr"/>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16585.2595</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16,585.26 </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69,658.09 </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99,511.56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87,349.00 </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42,016.03 </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a:t>
                      </a:r>
                      <a:r>
                        <a:rPr lang="en-NG" sz="1200" u="none" strike="noStrike" dirty="0">
                          <a:solidFill>
                            <a:srgbClr val="C00000"/>
                          </a:solidFill>
                          <a:effectLst/>
                        </a:rPr>
                        <a:t>331,705.19</a:t>
                      </a:r>
                      <a:r>
                        <a:rPr lang="en-NG" sz="1200" u="none" strike="noStrike" dirty="0">
                          <a:solidFill>
                            <a:schemeClr val="accent2"/>
                          </a:solidFill>
                          <a:effectLst/>
                        </a:rPr>
                        <a:t> </a:t>
                      </a:r>
                      <a:endParaRPr lang="en-NG" sz="1200" b="0" i="0" u="none" strike="noStrike" dirty="0">
                        <a:solidFill>
                          <a:schemeClr val="accent2"/>
                        </a:solidFill>
                        <a:effectLst/>
                        <a:latin typeface="Calibri" panose="020F0502020204030204" pitchFamily="34" charset="0"/>
                      </a:endParaRPr>
                    </a:p>
                  </a:txBody>
                  <a:tcPr marL="5880" marR="5880" marT="5880" marB="0" anchor="ctr"/>
                </a:tc>
                <a:extLst>
                  <a:ext uri="{0D108BD9-81ED-4DB2-BD59-A6C34878D82A}">
                    <a16:rowId xmlns:a16="http://schemas.microsoft.com/office/drawing/2014/main" val="1293611932"/>
                  </a:ext>
                </a:extLst>
              </a:tr>
              <a:tr h="539888">
                <a:tc gridSpan="2">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hMerge="1">
                  <a:txBody>
                    <a:bodyPr/>
                    <a:lstStyle/>
                    <a:p>
                      <a:pPr algn="l" fontAlgn="b"/>
                      <a:r>
                        <a:rPr lang="en-GB" sz="1200" u="none" strike="noStrike">
                          <a:effectLst/>
                        </a:rPr>
                        <a:t>People provided with basic drinking water service under the Program - rural (Number)</a:t>
                      </a:r>
                      <a:endParaRPr lang="en-GB" sz="12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GB" sz="1200" u="none" strike="noStrike">
                          <a:effectLst/>
                        </a:rPr>
                        <a:t>People provided with basic drinking water service under the Program - rural (Number)</a:t>
                      </a:r>
                      <a:endParaRPr lang="en-GB" sz="12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ctr"/>
                      <a:r>
                        <a:rPr lang="en-NG" sz="1200" u="none" strike="noStrike">
                          <a:effectLst/>
                        </a:rPr>
                        <a:t>0</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223,667.00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223,666.00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1,118,334.00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1,342,000.00 </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1,118,333.00 </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447,333.00 </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4,473,333.00 </a:t>
                      </a:r>
                      <a:endParaRPr lang="en-NG" sz="1200" b="0" i="0" u="none" strike="noStrike" dirty="0">
                        <a:solidFill>
                          <a:srgbClr val="000000"/>
                        </a:solidFill>
                        <a:effectLst/>
                        <a:latin typeface="Calibri" panose="020F0502020204030204" pitchFamily="34" charset="0"/>
                      </a:endParaRPr>
                    </a:p>
                  </a:txBody>
                  <a:tcPr marL="5880" marR="5880" marT="5880" marB="0" anchor="ctr"/>
                </a:tc>
                <a:extLst>
                  <a:ext uri="{0D108BD9-81ED-4DB2-BD59-A6C34878D82A}">
                    <a16:rowId xmlns:a16="http://schemas.microsoft.com/office/drawing/2014/main" val="2572908199"/>
                  </a:ext>
                </a:extLst>
              </a:tr>
              <a:tr h="455243">
                <a:tc gridSpan="2">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hMerge="1">
                  <a:txBody>
                    <a:bodyPr/>
                    <a:lstStyle/>
                    <a:p>
                      <a:pPr algn="l" fontAlgn="ctr"/>
                      <a:r>
                        <a:rPr lang="en-GB" sz="1200" u="none" strike="noStrike">
                          <a:effectLst/>
                        </a:rPr>
                        <a:t>Expected Target based on Nortional Allocation</a:t>
                      </a:r>
                      <a:endParaRPr lang="en-GB" sz="1200" b="0" i="0" u="none" strike="noStrike">
                        <a:solidFill>
                          <a:srgbClr val="000000"/>
                        </a:solidFill>
                        <a:effectLst/>
                        <a:latin typeface="Calibri" panose="020F0502020204030204" pitchFamily="34" charset="0"/>
                      </a:endParaRPr>
                    </a:p>
                  </a:txBody>
                  <a:tcPr marL="5880" marR="5880" marT="5880" marB="0" anchor="ctr"/>
                </a:tc>
                <a:tc>
                  <a:txBody>
                    <a:bodyPr/>
                    <a:lstStyle/>
                    <a:p>
                      <a:pPr algn="l" fontAlgn="ctr"/>
                      <a:r>
                        <a:rPr lang="en-GB" sz="1200" u="none" strike="noStrike" dirty="0">
                          <a:effectLst/>
                        </a:rPr>
                        <a:t>Expected Target based on Notional Allocation</a:t>
                      </a:r>
                      <a:endParaRPr lang="en-GB"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l" fontAlgn="ctr"/>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24,670.47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24,670.36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123,352.24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148,022.60 </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123,352.13 </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49,340.83 </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a:t>
                      </a:r>
                      <a:r>
                        <a:rPr lang="en-NG" sz="1200" u="none" strike="noStrike" dirty="0">
                          <a:solidFill>
                            <a:srgbClr val="92D050"/>
                          </a:solidFill>
                          <a:effectLst/>
                        </a:rPr>
                        <a:t>493,408.63 </a:t>
                      </a:r>
                      <a:endParaRPr lang="en-NG" sz="1200" b="0" i="0" u="none" strike="noStrike" dirty="0">
                        <a:solidFill>
                          <a:srgbClr val="92D050"/>
                        </a:solidFill>
                        <a:effectLst/>
                        <a:latin typeface="Calibri" panose="020F0502020204030204" pitchFamily="34" charset="0"/>
                      </a:endParaRPr>
                    </a:p>
                  </a:txBody>
                  <a:tcPr marL="5880" marR="5880" marT="5880" marB="0" anchor="ctr"/>
                </a:tc>
                <a:extLst>
                  <a:ext uri="{0D108BD9-81ED-4DB2-BD59-A6C34878D82A}">
                    <a16:rowId xmlns:a16="http://schemas.microsoft.com/office/drawing/2014/main" val="2893051151"/>
                  </a:ext>
                </a:extLst>
              </a:tr>
              <a:tr h="539888">
                <a:tc gridSpan="2">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hMerge="1">
                  <a:txBody>
                    <a:bodyPr/>
                    <a:lstStyle/>
                    <a:p>
                      <a:pPr algn="l" fontAlgn="ctr"/>
                      <a:r>
                        <a:rPr lang="en-GB" sz="1200" u="none" strike="noStrike">
                          <a:effectLst/>
                        </a:rPr>
                        <a:t>People provided with basic drinking water service under the Program - urban and small towns (Number</a:t>
                      </a:r>
                      <a:endParaRPr lang="en-GB" sz="1200" b="0" i="0" u="none" strike="noStrike">
                        <a:solidFill>
                          <a:srgbClr val="000000"/>
                        </a:solidFill>
                        <a:effectLst/>
                        <a:latin typeface="Calibri" panose="020F0502020204030204" pitchFamily="34" charset="0"/>
                      </a:endParaRPr>
                    </a:p>
                  </a:txBody>
                  <a:tcPr marL="5880" marR="5880" marT="5880" marB="0" anchor="ctr"/>
                </a:tc>
                <a:tc>
                  <a:txBody>
                    <a:bodyPr/>
                    <a:lstStyle/>
                    <a:p>
                      <a:pPr algn="l" fontAlgn="ctr"/>
                      <a:r>
                        <a:rPr lang="en-GB" sz="1200" u="none" strike="noStrike">
                          <a:effectLst/>
                        </a:rPr>
                        <a:t>People provided with basic drinking water service under the Program - urban and small towns (Number</a:t>
                      </a:r>
                      <a:endParaRPr lang="en-GB"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0</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81,333</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81,334.00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162,666.00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488,000.00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488,000.00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325,334.00 </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1,626,667.00 </a:t>
                      </a:r>
                      <a:endParaRPr lang="en-NG" sz="1200" b="0" i="0" u="none" strike="noStrike" dirty="0">
                        <a:solidFill>
                          <a:srgbClr val="000000"/>
                        </a:solidFill>
                        <a:effectLst/>
                        <a:latin typeface="Calibri" panose="020F0502020204030204" pitchFamily="34" charset="0"/>
                      </a:endParaRPr>
                    </a:p>
                  </a:txBody>
                  <a:tcPr marL="5880" marR="5880" marT="5880" marB="0" anchor="ctr"/>
                </a:tc>
                <a:extLst>
                  <a:ext uri="{0D108BD9-81ED-4DB2-BD59-A6C34878D82A}">
                    <a16:rowId xmlns:a16="http://schemas.microsoft.com/office/drawing/2014/main" val="1944000803"/>
                  </a:ext>
                </a:extLst>
              </a:tr>
              <a:tr h="273377">
                <a:tc gridSpan="2">
                  <a:txBody>
                    <a:bodyPr/>
                    <a:lstStyle/>
                    <a:p>
                      <a:pPr algn="l" fontAlgn="b"/>
                      <a:r>
                        <a:rPr lang="en-NG" sz="1200" u="none" strike="noStrike">
                          <a:effectLst/>
                        </a:rPr>
                        <a:t> </a:t>
                      </a:r>
                      <a:endParaRPr lang="en-NG" sz="1200" b="1" i="0" u="none" strike="noStrike">
                        <a:solidFill>
                          <a:srgbClr val="000000"/>
                        </a:solidFill>
                        <a:effectLst/>
                        <a:latin typeface="Calibri" panose="020F0502020204030204" pitchFamily="34" charset="0"/>
                      </a:endParaRPr>
                    </a:p>
                  </a:txBody>
                  <a:tcPr marL="5880" marR="5880" marT="5880" marB="0" anchor="b"/>
                </a:tc>
                <a:tc hMerge="1">
                  <a:txBody>
                    <a:bodyPr/>
                    <a:lstStyle/>
                    <a:p>
                      <a:pPr algn="l" fontAlgn="b"/>
                      <a:r>
                        <a:rPr lang="en-GB" sz="1200" u="none" strike="noStrike">
                          <a:effectLst/>
                        </a:rPr>
                        <a:t>Expected Target based on Nortional Allocation</a:t>
                      </a:r>
                      <a:endParaRPr lang="en-GB" sz="12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GB" sz="1200" u="none" strike="noStrike" dirty="0">
                          <a:effectLst/>
                        </a:rPr>
                        <a:t>Expected Target based on Notional Allocation</a:t>
                      </a:r>
                      <a:endParaRPr lang="en-GB" sz="1200" b="0" i="0" u="none" strike="noStrike" dirty="0">
                        <a:solidFill>
                          <a:srgbClr val="000000"/>
                        </a:solidFill>
                        <a:effectLst/>
                        <a:latin typeface="Calibri" panose="020F0502020204030204" pitchFamily="34" charset="0"/>
                      </a:endParaRPr>
                    </a:p>
                  </a:txBody>
                  <a:tcPr marL="5880" marR="5880" marT="5880" marB="0" anchor="b"/>
                </a:tc>
                <a:tc>
                  <a:txBody>
                    <a:bodyPr/>
                    <a:lstStyle/>
                    <a:p>
                      <a:pPr algn="l" fontAlgn="ctr"/>
                      <a:r>
                        <a:rPr lang="en-NG" sz="1200" u="none" strike="noStrike" dirty="0">
                          <a:effectLst/>
                        </a:rPr>
                        <a:t> </a:t>
                      </a:r>
                      <a:endParaRPr lang="en-NG" sz="1200" b="0" i="0" u="none" strike="noStrike" dirty="0">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8,971.03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8,971.14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17,942.06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53,826.40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53,826.40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a:effectLst/>
                        </a:rPr>
                        <a:t>                35,884.34 </a:t>
                      </a:r>
                      <a:endParaRPr lang="en-NG" sz="1200" b="0" i="0" u="none" strike="noStrike">
                        <a:solidFill>
                          <a:srgbClr val="000000"/>
                        </a:solidFill>
                        <a:effectLst/>
                        <a:latin typeface="Calibri" panose="020F0502020204030204" pitchFamily="34" charset="0"/>
                      </a:endParaRPr>
                    </a:p>
                  </a:txBody>
                  <a:tcPr marL="5880" marR="5880" marT="5880" marB="0" anchor="ctr"/>
                </a:tc>
                <a:tc>
                  <a:txBody>
                    <a:bodyPr/>
                    <a:lstStyle/>
                    <a:p>
                      <a:pPr algn="r" fontAlgn="ctr"/>
                      <a:r>
                        <a:rPr lang="en-NG" sz="1200" u="none" strike="noStrike" dirty="0">
                          <a:effectLst/>
                        </a:rPr>
                        <a:t>               </a:t>
                      </a:r>
                      <a:r>
                        <a:rPr lang="en-NG" sz="1200" u="none" strike="noStrike" dirty="0">
                          <a:solidFill>
                            <a:srgbClr val="92D050"/>
                          </a:solidFill>
                          <a:effectLst/>
                        </a:rPr>
                        <a:t>179,421.37 </a:t>
                      </a:r>
                      <a:endParaRPr lang="en-NG" sz="1200" b="0" i="0" u="none" strike="noStrike" dirty="0">
                        <a:solidFill>
                          <a:srgbClr val="92D050"/>
                        </a:solidFill>
                        <a:effectLst/>
                        <a:latin typeface="Calibri" panose="020F0502020204030204" pitchFamily="34" charset="0"/>
                      </a:endParaRPr>
                    </a:p>
                  </a:txBody>
                  <a:tcPr marL="5880" marR="5880" marT="5880" marB="0" anchor="ctr"/>
                </a:tc>
                <a:extLst>
                  <a:ext uri="{0D108BD9-81ED-4DB2-BD59-A6C34878D82A}">
                    <a16:rowId xmlns:a16="http://schemas.microsoft.com/office/drawing/2014/main" val="1565967440"/>
                  </a:ext>
                </a:extLst>
              </a:tr>
            </a:tbl>
          </a:graphicData>
        </a:graphic>
      </p:graphicFrame>
    </p:spTree>
    <p:extLst>
      <p:ext uri="{BB962C8B-B14F-4D97-AF65-F5344CB8AC3E}">
        <p14:creationId xmlns:p14="http://schemas.microsoft.com/office/powerpoint/2010/main" val="3554445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9DD0AE3-F7B1-D52A-3AA8-E41247BA1AD4}"/>
              </a:ext>
            </a:extLst>
          </p:cNvPr>
          <p:cNvGraphicFramePr>
            <a:graphicFrameLocks noGrp="1"/>
          </p:cNvGraphicFramePr>
          <p:nvPr>
            <p:extLst>
              <p:ext uri="{D42A27DB-BD31-4B8C-83A1-F6EECF244321}">
                <p14:modId xmlns:p14="http://schemas.microsoft.com/office/powerpoint/2010/main" val="4244871236"/>
              </p:ext>
            </p:extLst>
          </p:nvPr>
        </p:nvGraphicFramePr>
        <p:xfrm>
          <a:off x="0" y="1"/>
          <a:ext cx="12019722" cy="6828024"/>
        </p:xfrm>
        <a:graphic>
          <a:graphicData uri="http://schemas.openxmlformats.org/drawingml/2006/table">
            <a:tbl>
              <a:tblPr>
                <a:tableStyleId>{5C22544A-7EE6-4342-B048-85BDC9FD1C3A}</a:tableStyleId>
              </a:tblPr>
              <a:tblGrid>
                <a:gridCol w="290488">
                  <a:extLst>
                    <a:ext uri="{9D8B030D-6E8A-4147-A177-3AD203B41FA5}">
                      <a16:colId xmlns:a16="http://schemas.microsoft.com/office/drawing/2014/main" val="1439232116"/>
                    </a:ext>
                  </a:extLst>
                </a:gridCol>
                <a:gridCol w="2665991">
                  <a:extLst>
                    <a:ext uri="{9D8B030D-6E8A-4147-A177-3AD203B41FA5}">
                      <a16:colId xmlns:a16="http://schemas.microsoft.com/office/drawing/2014/main" val="2135450814"/>
                    </a:ext>
                  </a:extLst>
                </a:gridCol>
                <a:gridCol w="450258">
                  <a:extLst>
                    <a:ext uri="{9D8B030D-6E8A-4147-A177-3AD203B41FA5}">
                      <a16:colId xmlns:a16="http://schemas.microsoft.com/office/drawing/2014/main" val="2642143686"/>
                    </a:ext>
                  </a:extLst>
                </a:gridCol>
                <a:gridCol w="1394344">
                  <a:extLst>
                    <a:ext uri="{9D8B030D-6E8A-4147-A177-3AD203B41FA5}">
                      <a16:colId xmlns:a16="http://schemas.microsoft.com/office/drawing/2014/main" val="455361754"/>
                    </a:ext>
                  </a:extLst>
                </a:gridCol>
                <a:gridCol w="1205528">
                  <a:extLst>
                    <a:ext uri="{9D8B030D-6E8A-4147-A177-3AD203B41FA5}">
                      <a16:colId xmlns:a16="http://schemas.microsoft.com/office/drawing/2014/main" val="2410594454"/>
                    </a:ext>
                  </a:extLst>
                </a:gridCol>
                <a:gridCol w="1292673">
                  <a:extLst>
                    <a:ext uri="{9D8B030D-6E8A-4147-A177-3AD203B41FA5}">
                      <a16:colId xmlns:a16="http://schemas.microsoft.com/office/drawing/2014/main" val="2613703981"/>
                    </a:ext>
                  </a:extLst>
                </a:gridCol>
                <a:gridCol w="871467">
                  <a:extLst>
                    <a:ext uri="{9D8B030D-6E8A-4147-A177-3AD203B41FA5}">
                      <a16:colId xmlns:a16="http://schemas.microsoft.com/office/drawing/2014/main" val="1214691839"/>
                    </a:ext>
                  </a:extLst>
                </a:gridCol>
                <a:gridCol w="1205527">
                  <a:extLst>
                    <a:ext uri="{9D8B030D-6E8A-4147-A177-3AD203B41FA5}">
                      <a16:colId xmlns:a16="http://schemas.microsoft.com/office/drawing/2014/main" val="3679838199"/>
                    </a:ext>
                  </a:extLst>
                </a:gridCol>
                <a:gridCol w="1292674">
                  <a:extLst>
                    <a:ext uri="{9D8B030D-6E8A-4147-A177-3AD203B41FA5}">
                      <a16:colId xmlns:a16="http://schemas.microsoft.com/office/drawing/2014/main" val="409328388"/>
                    </a:ext>
                  </a:extLst>
                </a:gridCol>
                <a:gridCol w="1350772">
                  <a:extLst>
                    <a:ext uri="{9D8B030D-6E8A-4147-A177-3AD203B41FA5}">
                      <a16:colId xmlns:a16="http://schemas.microsoft.com/office/drawing/2014/main" val="4273874838"/>
                    </a:ext>
                  </a:extLst>
                </a:gridCol>
              </a:tblGrid>
              <a:tr h="1825500">
                <a:tc>
                  <a:txBody>
                    <a:bodyPr/>
                    <a:lstStyle/>
                    <a:p>
                      <a:pPr algn="r" fontAlgn="b"/>
                      <a:r>
                        <a:rPr lang="en-NG" sz="1400" b="1" u="none" strike="noStrike" dirty="0">
                          <a:effectLst/>
                        </a:rPr>
                        <a:t>3.1</a:t>
                      </a:r>
                      <a:endParaRPr lang="en-NG" sz="1400" b="1" i="0" u="none" strike="noStrike" dirty="0">
                        <a:solidFill>
                          <a:srgbClr val="000000"/>
                        </a:solidFill>
                        <a:effectLst/>
                        <a:latin typeface="Calibri" panose="020F0502020204030204" pitchFamily="34" charset="0"/>
                      </a:endParaRPr>
                    </a:p>
                  </a:txBody>
                  <a:tcPr marL="7423" marR="7423" marT="7423" marB="0" anchor="b"/>
                </a:tc>
                <a:tc>
                  <a:txBody>
                    <a:bodyPr/>
                    <a:lstStyle/>
                    <a:p>
                      <a:pPr algn="l" fontAlgn="ctr"/>
                      <a:r>
                        <a:rPr lang="en-GB" sz="1400" u="none" strike="noStrike" dirty="0">
                          <a:effectLst/>
                        </a:rPr>
                        <a:t>DLI 3.1 Performance improvement of state Water Supply sector institutions and service providers</a:t>
                      </a:r>
                      <a:endParaRPr lang="en-GB"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GB" sz="1400" u="none" strike="noStrike" dirty="0">
                          <a:effectLst/>
                        </a:rPr>
                        <a:t>No</a:t>
                      </a:r>
                      <a:endParaRPr lang="en-GB"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l" fontAlgn="ctr"/>
                      <a:r>
                        <a:rPr lang="en-GB" sz="1400" u="none" strike="noStrike" dirty="0">
                          <a:effectLst/>
                        </a:rPr>
                        <a:t>DLR 3.1.1 Preparation of a performance improvement action plan (PIAP) including annual targets</a:t>
                      </a:r>
                      <a:endParaRPr lang="en-GB"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l" fontAlgn="ctr"/>
                      <a:r>
                        <a:rPr lang="en-GB" sz="1400" u="none" strike="noStrike">
                          <a:effectLst/>
                        </a:rPr>
                        <a:t>a performance improvement action plan (PIAP) including annual targets DLR 3.1.2 First annual PIAP conducted</a:t>
                      </a:r>
                      <a:endParaRPr lang="en-GB" sz="1400" b="0" i="0" u="none" strike="noStrike">
                        <a:solidFill>
                          <a:srgbClr val="000000"/>
                        </a:solidFill>
                        <a:effectLst/>
                        <a:latin typeface="Calibri" panose="020F0502020204030204" pitchFamily="34" charset="0"/>
                      </a:endParaRPr>
                    </a:p>
                  </a:txBody>
                  <a:tcPr marL="7423" marR="7423" marT="7423" marB="0" anchor="ctr"/>
                </a:tc>
                <a:tc>
                  <a:txBody>
                    <a:bodyPr/>
                    <a:lstStyle/>
                    <a:p>
                      <a:pPr algn="l" fontAlgn="ctr"/>
                      <a:r>
                        <a:rPr lang="en-GB" sz="1400" u="none" strike="noStrike" dirty="0">
                          <a:effectLst/>
                        </a:rPr>
                        <a:t>t annual PIAP conducted DLR 3.1.3 Achievement of PIAP targets</a:t>
                      </a:r>
                      <a:endParaRPr lang="en-GB"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l" fontAlgn="ctr"/>
                      <a:r>
                        <a:rPr lang="en-GB" sz="1400" u="none" strike="noStrike">
                          <a:effectLst/>
                        </a:rPr>
                        <a:t>DLR 3.1.4 Achievement of PIAP targets</a:t>
                      </a:r>
                      <a:endParaRPr lang="en-GB" sz="1400" b="0" i="0" u="none" strike="noStrike">
                        <a:solidFill>
                          <a:srgbClr val="000000"/>
                        </a:solidFill>
                        <a:effectLst/>
                        <a:latin typeface="Calibri" panose="020F0502020204030204" pitchFamily="34" charset="0"/>
                      </a:endParaRPr>
                    </a:p>
                  </a:txBody>
                  <a:tcPr marL="7423" marR="7423" marT="7423" marB="0" anchor="ctr"/>
                </a:tc>
                <a:tc>
                  <a:txBody>
                    <a:bodyPr/>
                    <a:lstStyle/>
                    <a:p>
                      <a:pPr algn="l" fontAlgn="ctr"/>
                      <a:r>
                        <a:rPr lang="en-GB" sz="1400" u="none" strike="noStrike">
                          <a:effectLst/>
                        </a:rPr>
                        <a:t>DLR 3.1.5 Achievement of PIAP targets</a:t>
                      </a:r>
                      <a:endParaRPr lang="en-GB" sz="1400" b="0" i="0" u="none" strike="noStrike">
                        <a:solidFill>
                          <a:srgbClr val="000000"/>
                        </a:solidFill>
                        <a:effectLst/>
                        <a:latin typeface="Calibri" panose="020F0502020204030204" pitchFamily="34" charset="0"/>
                      </a:endParaRPr>
                    </a:p>
                  </a:txBody>
                  <a:tcPr marL="7423" marR="7423" marT="7423" marB="0" anchor="ctr"/>
                </a:tc>
                <a:tc>
                  <a:txBody>
                    <a:bodyPr/>
                    <a:lstStyle/>
                    <a:p>
                      <a:pPr algn="l" fontAlgn="ctr"/>
                      <a:r>
                        <a:rPr lang="en-GB" sz="1400" u="none" strike="noStrike">
                          <a:effectLst/>
                        </a:rPr>
                        <a:t>PIAP targets DLR 3.1.6 Achievement of PIAP targets</a:t>
                      </a:r>
                      <a:endParaRPr lang="en-GB" sz="1400" b="0" i="0" u="none" strike="noStrike">
                        <a:solidFill>
                          <a:srgbClr val="000000"/>
                        </a:solidFill>
                        <a:effectLst/>
                        <a:latin typeface="Calibri" panose="020F0502020204030204" pitchFamily="34" charset="0"/>
                      </a:endParaRPr>
                    </a:p>
                  </a:txBody>
                  <a:tcPr marL="7423" marR="7423" marT="7423" marB="0" anchor="ctr"/>
                </a:tc>
                <a:tc>
                  <a:txBody>
                    <a:bodyPr/>
                    <a:lstStyle/>
                    <a:p>
                      <a:pPr algn="l" fontAlgn="ctr"/>
                      <a:r>
                        <a:rPr lang="en-NG" sz="1400" u="none" strike="noStrike" dirty="0">
                          <a:effectLst/>
                        </a:rPr>
                        <a:t> </a:t>
                      </a:r>
                      <a:endParaRPr lang="en-NG" sz="1400" b="0" i="0" u="none" strike="noStrike" dirty="0">
                        <a:solidFill>
                          <a:srgbClr val="000000"/>
                        </a:solidFill>
                        <a:effectLst/>
                        <a:latin typeface="Calibri" panose="020F0502020204030204" pitchFamily="34" charset="0"/>
                      </a:endParaRPr>
                    </a:p>
                  </a:txBody>
                  <a:tcPr marL="7423" marR="7423" marT="7423" marB="0" anchor="ctr"/>
                </a:tc>
                <a:extLst>
                  <a:ext uri="{0D108BD9-81ED-4DB2-BD59-A6C34878D82A}">
                    <a16:rowId xmlns:a16="http://schemas.microsoft.com/office/drawing/2014/main" val="3630082141"/>
                  </a:ext>
                </a:extLst>
              </a:tr>
              <a:tr h="420529">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423" marR="7423" marT="7423" marB="0" anchor="b"/>
                </a:tc>
                <a:tc>
                  <a:txBody>
                    <a:bodyPr/>
                    <a:lstStyle/>
                    <a:p>
                      <a:pPr algn="l" fontAlgn="b"/>
                      <a:r>
                        <a:rPr lang="en-GB" sz="1400" u="none" strike="noStrike" dirty="0">
                          <a:effectLst/>
                        </a:rPr>
                        <a:t>Expected Target based on Notional Allocation</a:t>
                      </a:r>
                      <a:endParaRPr lang="en-GB" sz="1400" b="0" i="0" u="none" strike="noStrike" dirty="0">
                        <a:solidFill>
                          <a:srgbClr val="000000"/>
                        </a:solidFill>
                        <a:effectLst/>
                        <a:latin typeface="Calibri" panose="020F0502020204030204" pitchFamily="34" charset="0"/>
                      </a:endParaRPr>
                    </a:p>
                  </a:txBody>
                  <a:tcPr marL="7423" marR="7423" marT="7423" marB="0" anchor="b"/>
                </a:tc>
                <a:tc>
                  <a:txBody>
                    <a:bodyPr/>
                    <a:lstStyle/>
                    <a:p>
                      <a:pPr algn="l" fontAlgn="ctr"/>
                      <a:r>
                        <a:rPr lang="en-NG" sz="1400" u="none" strike="noStrike">
                          <a:effectLst/>
                        </a:rPr>
                        <a:t> </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GB" sz="1400" u="none" strike="noStrike" dirty="0">
                          <a:effectLst/>
                        </a:rPr>
                        <a:t>Yes</a:t>
                      </a:r>
                      <a:endParaRPr lang="en-GB"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GB" sz="1400" u="none" strike="noStrike" dirty="0">
                          <a:effectLst/>
                        </a:rPr>
                        <a:t>Yes</a:t>
                      </a:r>
                      <a:endParaRPr lang="en-GB"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GB" sz="1400" u="none" strike="noStrike" dirty="0">
                          <a:effectLst/>
                        </a:rPr>
                        <a:t>Yes</a:t>
                      </a:r>
                      <a:endParaRPr lang="en-GB"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GB" sz="1400" u="none" strike="noStrike">
                          <a:effectLst/>
                        </a:rPr>
                        <a:t>Yes</a:t>
                      </a:r>
                      <a:endParaRPr lang="en-GB"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GB" sz="1400" u="none" strike="noStrike">
                          <a:effectLst/>
                        </a:rPr>
                        <a:t>Yes</a:t>
                      </a:r>
                      <a:endParaRPr lang="en-GB"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GB" sz="1400" u="none" strike="noStrike">
                          <a:effectLst/>
                        </a:rPr>
                        <a:t>Yes</a:t>
                      </a:r>
                      <a:endParaRPr lang="en-GB"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GB" sz="1400" u="none" strike="noStrike">
                          <a:effectLst/>
                        </a:rPr>
                        <a:t>Yes</a:t>
                      </a:r>
                      <a:endParaRPr lang="en-GB" sz="1400" b="0" i="0" u="none" strike="noStrike">
                        <a:solidFill>
                          <a:srgbClr val="000000"/>
                        </a:solidFill>
                        <a:effectLst/>
                        <a:latin typeface="Calibri" panose="020F0502020204030204" pitchFamily="34" charset="0"/>
                      </a:endParaRPr>
                    </a:p>
                  </a:txBody>
                  <a:tcPr marL="7423" marR="7423" marT="7423" marB="0" anchor="ctr"/>
                </a:tc>
                <a:extLst>
                  <a:ext uri="{0D108BD9-81ED-4DB2-BD59-A6C34878D82A}">
                    <a16:rowId xmlns:a16="http://schemas.microsoft.com/office/drawing/2014/main" val="876720249"/>
                  </a:ext>
                </a:extLst>
              </a:tr>
              <a:tr h="627198">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423" marR="7423" marT="7423" marB="0" anchor="b"/>
                </a:tc>
                <a:tc>
                  <a:txBody>
                    <a:bodyPr/>
                    <a:lstStyle/>
                    <a:p>
                      <a:pPr algn="l" fontAlgn="b"/>
                      <a:r>
                        <a:rPr lang="en-GB" sz="1400" u="none" strike="noStrike">
                          <a:effectLst/>
                        </a:rPr>
                        <a:t>People provided with access to improved sanitation services (CRI, Number)</a:t>
                      </a:r>
                      <a:endParaRPr lang="en-GB" sz="1400" b="0" i="0" u="none" strike="noStrike">
                        <a:solidFill>
                          <a:srgbClr val="000000"/>
                        </a:solidFill>
                        <a:effectLst/>
                        <a:latin typeface="Calibri" panose="020F0502020204030204" pitchFamily="34" charset="0"/>
                      </a:endParaRPr>
                    </a:p>
                  </a:txBody>
                  <a:tcPr marL="7423" marR="7423" marT="7423" marB="0" anchor="b"/>
                </a:tc>
                <a:tc>
                  <a:txBody>
                    <a:bodyPr/>
                    <a:lstStyle/>
                    <a:p>
                      <a:pPr algn="r" fontAlgn="ctr"/>
                      <a:r>
                        <a:rPr lang="en-NG" sz="1400" u="none" strike="noStrike">
                          <a:effectLst/>
                        </a:rPr>
                        <a:t>0</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57,500</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127,500</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210,000</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280,000</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362,500</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362,500</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1,400,000</a:t>
                      </a:r>
                      <a:endParaRPr lang="en-NG" sz="1400" b="0" i="0" u="none" strike="noStrike">
                        <a:solidFill>
                          <a:srgbClr val="000000"/>
                        </a:solidFill>
                        <a:effectLst/>
                        <a:latin typeface="Calibri" panose="020F0502020204030204" pitchFamily="34" charset="0"/>
                      </a:endParaRPr>
                    </a:p>
                  </a:txBody>
                  <a:tcPr marL="7423" marR="7423" marT="7423" marB="0" anchor="ctr"/>
                </a:tc>
                <a:extLst>
                  <a:ext uri="{0D108BD9-81ED-4DB2-BD59-A6C34878D82A}">
                    <a16:rowId xmlns:a16="http://schemas.microsoft.com/office/drawing/2014/main" val="1059266849"/>
                  </a:ext>
                </a:extLst>
              </a:tr>
              <a:tr h="420529">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423" marR="7423" marT="7423" marB="0" anchor="b"/>
                </a:tc>
                <a:tc>
                  <a:txBody>
                    <a:bodyPr/>
                    <a:lstStyle/>
                    <a:p>
                      <a:pPr algn="l" fontAlgn="b"/>
                      <a:r>
                        <a:rPr lang="en-GB" sz="1400" u="none" strike="noStrike" dirty="0">
                          <a:effectLst/>
                        </a:rPr>
                        <a:t>Expected Target based on Notional Allocation</a:t>
                      </a:r>
                      <a:endParaRPr lang="en-GB" sz="1400" b="0" i="0" u="none" strike="noStrike" dirty="0">
                        <a:solidFill>
                          <a:srgbClr val="000000"/>
                        </a:solidFill>
                        <a:effectLst/>
                        <a:latin typeface="Calibri" panose="020F0502020204030204" pitchFamily="34" charset="0"/>
                      </a:endParaRPr>
                    </a:p>
                  </a:txBody>
                  <a:tcPr marL="7423" marR="7423" marT="7423" marB="0" anchor="b"/>
                </a:tc>
                <a:tc>
                  <a:txBody>
                    <a:bodyPr/>
                    <a:lstStyle/>
                    <a:p>
                      <a:pPr algn="l" fontAlgn="ctr"/>
                      <a:r>
                        <a:rPr lang="en-NG" sz="1400" u="none" strike="noStrike">
                          <a:effectLst/>
                        </a:rPr>
                        <a:t> </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6342.25</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14063.25</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23163</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30884</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39983.75</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39983.75</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solidFill>
                            <a:srgbClr val="92D050"/>
                          </a:solidFill>
                          <a:effectLst/>
                        </a:rPr>
                        <a:t>154</a:t>
                      </a:r>
                      <a:r>
                        <a:rPr lang="en-GB" sz="1400" u="none" strike="noStrike" dirty="0">
                          <a:solidFill>
                            <a:srgbClr val="92D050"/>
                          </a:solidFill>
                          <a:effectLst/>
                        </a:rPr>
                        <a:t>,</a:t>
                      </a:r>
                      <a:r>
                        <a:rPr lang="en-NG" sz="1400" u="none" strike="noStrike" dirty="0">
                          <a:solidFill>
                            <a:srgbClr val="92D050"/>
                          </a:solidFill>
                          <a:effectLst/>
                        </a:rPr>
                        <a:t>420</a:t>
                      </a:r>
                      <a:endParaRPr lang="en-NG" sz="1400" b="0" i="0" u="none" strike="noStrike" dirty="0">
                        <a:solidFill>
                          <a:srgbClr val="92D050"/>
                        </a:solidFill>
                        <a:effectLst/>
                        <a:latin typeface="Calibri" panose="020F0502020204030204" pitchFamily="34" charset="0"/>
                      </a:endParaRPr>
                    </a:p>
                  </a:txBody>
                  <a:tcPr marL="7423" marR="7423" marT="7423" marB="0" anchor="ctr"/>
                </a:tc>
                <a:extLst>
                  <a:ext uri="{0D108BD9-81ED-4DB2-BD59-A6C34878D82A}">
                    <a16:rowId xmlns:a16="http://schemas.microsoft.com/office/drawing/2014/main" val="300343642"/>
                  </a:ext>
                </a:extLst>
              </a:tr>
              <a:tr h="833867">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423" marR="7423" marT="7423" marB="0" anchor="b"/>
                </a:tc>
                <a:tc>
                  <a:txBody>
                    <a:bodyPr/>
                    <a:lstStyle/>
                    <a:p>
                      <a:pPr algn="l" fontAlgn="b"/>
                      <a:r>
                        <a:rPr lang="en-GB" sz="1400" u="none" strike="noStrike">
                          <a:effectLst/>
                        </a:rPr>
                        <a:t>People provided with access to improved sanitation services - Female (RMS requirement) (CRI, Number)</a:t>
                      </a:r>
                      <a:endParaRPr lang="en-GB" sz="1400" b="0" i="0" u="none" strike="noStrike">
                        <a:solidFill>
                          <a:srgbClr val="000000"/>
                        </a:solidFill>
                        <a:effectLst/>
                        <a:latin typeface="Calibri" panose="020F0502020204030204" pitchFamily="34" charset="0"/>
                      </a:endParaRPr>
                    </a:p>
                  </a:txBody>
                  <a:tcPr marL="7423" marR="7423" marT="7423" marB="0" anchor="b"/>
                </a:tc>
                <a:tc>
                  <a:txBody>
                    <a:bodyPr/>
                    <a:lstStyle/>
                    <a:p>
                      <a:pPr algn="r" fontAlgn="ctr"/>
                      <a:r>
                        <a:rPr lang="en-NG" sz="1400" u="none" strike="noStrike">
                          <a:effectLst/>
                        </a:rPr>
                        <a:t>0</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28,348</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62,857</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104,530</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137,040</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178,713</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178,712</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solidFill>
                            <a:srgbClr val="C00000"/>
                          </a:solidFill>
                          <a:effectLst/>
                        </a:rPr>
                        <a:t>690,200</a:t>
                      </a:r>
                      <a:endParaRPr lang="en-NG" sz="1400" b="0" i="0" u="none" strike="noStrike" dirty="0">
                        <a:solidFill>
                          <a:srgbClr val="C00000"/>
                        </a:solidFill>
                        <a:effectLst/>
                        <a:latin typeface="Calibri" panose="020F0502020204030204" pitchFamily="34" charset="0"/>
                      </a:endParaRPr>
                    </a:p>
                  </a:txBody>
                  <a:tcPr marL="7423" marR="7423" marT="7423" marB="0" anchor="ctr"/>
                </a:tc>
                <a:extLst>
                  <a:ext uri="{0D108BD9-81ED-4DB2-BD59-A6C34878D82A}">
                    <a16:rowId xmlns:a16="http://schemas.microsoft.com/office/drawing/2014/main" val="1061932631"/>
                  </a:ext>
                </a:extLst>
              </a:tr>
              <a:tr h="420529">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423" marR="7423" marT="7423" marB="0" anchor="b"/>
                </a:tc>
                <a:tc>
                  <a:txBody>
                    <a:bodyPr/>
                    <a:lstStyle/>
                    <a:p>
                      <a:pPr algn="l" fontAlgn="b"/>
                      <a:r>
                        <a:rPr lang="en-GB" sz="1400" u="none" strike="noStrike" dirty="0">
                          <a:effectLst/>
                        </a:rPr>
                        <a:t>Expected Target based on Notional Allocation</a:t>
                      </a:r>
                      <a:endParaRPr lang="en-GB" sz="1400" b="0" i="0" u="none" strike="noStrike" dirty="0">
                        <a:solidFill>
                          <a:srgbClr val="000000"/>
                        </a:solidFill>
                        <a:effectLst/>
                        <a:latin typeface="Calibri" panose="020F0502020204030204" pitchFamily="34" charset="0"/>
                      </a:endParaRPr>
                    </a:p>
                  </a:txBody>
                  <a:tcPr marL="7423" marR="7423" marT="7423" marB="0" anchor="b"/>
                </a:tc>
                <a:tc>
                  <a:txBody>
                    <a:bodyPr/>
                    <a:lstStyle/>
                    <a:p>
                      <a:pPr algn="l" fontAlgn="ctr"/>
                      <a:r>
                        <a:rPr lang="en-NG" sz="1400" u="none" strike="noStrike">
                          <a:effectLst/>
                        </a:rPr>
                        <a:t> </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3126.7844</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6933.1271</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11529.659</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15115.512</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19712.0439</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19711.9336</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solidFill>
                            <a:srgbClr val="C00000"/>
                          </a:solidFill>
                          <a:effectLst/>
                        </a:rPr>
                        <a:t>76</a:t>
                      </a:r>
                      <a:r>
                        <a:rPr lang="en-GB" sz="1400" u="none" strike="noStrike" dirty="0">
                          <a:solidFill>
                            <a:srgbClr val="C00000"/>
                          </a:solidFill>
                          <a:effectLst/>
                        </a:rPr>
                        <a:t>,</a:t>
                      </a:r>
                      <a:r>
                        <a:rPr lang="en-NG" sz="1400" u="none" strike="noStrike" dirty="0">
                          <a:solidFill>
                            <a:srgbClr val="C00000"/>
                          </a:solidFill>
                          <a:effectLst/>
                        </a:rPr>
                        <a:t>129.06</a:t>
                      </a:r>
                      <a:endParaRPr lang="en-NG" sz="1400" b="0" i="0" u="none" strike="noStrike" dirty="0">
                        <a:solidFill>
                          <a:srgbClr val="C00000"/>
                        </a:solidFill>
                        <a:effectLst/>
                        <a:latin typeface="Calibri" panose="020F0502020204030204" pitchFamily="34" charset="0"/>
                      </a:endParaRPr>
                    </a:p>
                  </a:txBody>
                  <a:tcPr marL="7423" marR="7423" marT="7423" marB="0" anchor="ctr"/>
                </a:tc>
                <a:extLst>
                  <a:ext uri="{0D108BD9-81ED-4DB2-BD59-A6C34878D82A}">
                    <a16:rowId xmlns:a16="http://schemas.microsoft.com/office/drawing/2014/main" val="2145584440"/>
                  </a:ext>
                </a:extLst>
              </a:tr>
              <a:tr h="627198">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423" marR="7423" marT="7423" marB="0" anchor="b"/>
                </a:tc>
                <a:tc>
                  <a:txBody>
                    <a:bodyPr/>
                    <a:lstStyle/>
                    <a:p>
                      <a:pPr algn="l" fontAlgn="b"/>
                      <a:r>
                        <a:rPr lang="en-GB" sz="1400" u="none" strike="noStrike">
                          <a:effectLst/>
                        </a:rPr>
                        <a:t>People provided with access to improved sanitation services - rural (CRI, Number)</a:t>
                      </a:r>
                      <a:endParaRPr lang="en-GB" sz="1400" b="0" i="0" u="none" strike="noStrike">
                        <a:solidFill>
                          <a:srgbClr val="000000"/>
                        </a:solidFill>
                        <a:effectLst/>
                        <a:latin typeface="Calibri" panose="020F0502020204030204" pitchFamily="34" charset="0"/>
                      </a:endParaRPr>
                    </a:p>
                  </a:txBody>
                  <a:tcPr marL="7423" marR="7423" marT="7423" marB="0" anchor="b"/>
                </a:tc>
                <a:tc>
                  <a:txBody>
                    <a:bodyPr/>
                    <a:lstStyle/>
                    <a:p>
                      <a:pPr algn="r" fontAlgn="ctr"/>
                      <a:r>
                        <a:rPr lang="en-NG" sz="1400" u="none" strike="noStrike">
                          <a:effectLst/>
                        </a:rPr>
                        <a:t>0</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57,500</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115,000</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172,500</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230,000</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287,500</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287,500</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1,150,000</a:t>
                      </a:r>
                      <a:endParaRPr lang="en-NG" sz="1400" b="0" i="0" u="none" strike="noStrike" dirty="0">
                        <a:solidFill>
                          <a:srgbClr val="000000"/>
                        </a:solidFill>
                        <a:effectLst/>
                        <a:latin typeface="Calibri" panose="020F0502020204030204" pitchFamily="34" charset="0"/>
                      </a:endParaRPr>
                    </a:p>
                  </a:txBody>
                  <a:tcPr marL="7423" marR="7423" marT="7423" marB="0" anchor="ctr"/>
                </a:tc>
                <a:extLst>
                  <a:ext uri="{0D108BD9-81ED-4DB2-BD59-A6C34878D82A}">
                    <a16:rowId xmlns:a16="http://schemas.microsoft.com/office/drawing/2014/main" val="3184039305"/>
                  </a:ext>
                </a:extLst>
              </a:tr>
              <a:tr h="420529">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423" marR="7423" marT="7423" marB="0" anchor="b"/>
                </a:tc>
                <a:tc>
                  <a:txBody>
                    <a:bodyPr/>
                    <a:lstStyle/>
                    <a:p>
                      <a:pPr algn="l" fontAlgn="b"/>
                      <a:r>
                        <a:rPr lang="en-GB" sz="1400" u="none" strike="noStrike" dirty="0">
                          <a:effectLst/>
                        </a:rPr>
                        <a:t>Expected Target based on Notional Allocation</a:t>
                      </a:r>
                      <a:endParaRPr lang="en-GB" sz="1400" b="0" i="0" u="none" strike="noStrike" dirty="0">
                        <a:solidFill>
                          <a:srgbClr val="000000"/>
                        </a:solidFill>
                        <a:effectLst/>
                        <a:latin typeface="Calibri" panose="020F0502020204030204" pitchFamily="34" charset="0"/>
                      </a:endParaRPr>
                    </a:p>
                  </a:txBody>
                  <a:tcPr marL="7423" marR="7423" marT="7423" marB="0" anchor="b"/>
                </a:tc>
                <a:tc>
                  <a:txBody>
                    <a:bodyPr/>
                    <a:lstStyle/>
                    <a:p>
                      <a:pPr algn="l" fontAlgn="ctr"/>
                      <a:r>
                        <a:rPr lang="en-NG" sz="1400" u="none" strike="noStrike">
                          <a:effectLst/>
                        </a:rPr>
                        <a:t> </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                   6,342.25 </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                12,684.50 </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                 19,026.75 </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              25,369.00 </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                   31,711.25 </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                31,711.25 </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               </a:t>
                      </a:r>
                      <a:r>
                        <a:rPr lang="en-NG" sz="1400" u="none" strike="noStrike" dirty="0">
                          <a:solidFill>
                            <a:srgbClr val="92D050"/>
                          </a:solidFill>
                          <a:effectLst/>
                        </a:rPr>
                        <a:t>126,845.00</a:t>
                      </a:r>
                      <a:r>
                        <a:rPr lang="en-NG" sz="1400" u="none" strike="noStrike" dirty="0">
                          <a:effectLst/>
                        </a:rPr>
                        <a:t> </a:t>
                      </a:r>
                      <a:endParaRPr lang="en-NG" sz="1400" b="0" i="0" u="none" strike="noStrike" dirty="0">
                        <a:solidFill>
                          <a:srgbClr val="000000"/>
                        </a:solidFill>
                        <a:effectLst/>
                        <a:latin typeface="Calibri" panose="020F0502020204030204" pitchFamily="34" charset="0"/>
                      </a:endParaRPr>
                    </a:p>
                  </a:txBody>
                  <a:tcPr marL="7423" marR="7423" marT="7423" marB="0" anchor="ctr"/>
                </a:tc>
                <a:extLst>
                  <a:ext uri="{0D108BD9-81ED-4DB2-BD59-A6C34878D82A}">
                    <a16:rowId xmlns:a16="http://schemas.microsoft.com/office/drawing/2014/main" val="3336758278"/>
                  </a:ext>
                </a:extLst>
              </a:tr>
              <a:tr h="675940">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423" marR="7423" marT="7423" marB="0" anchor="b"/>
                </a:tc>
                <a:tc>
                  <a:txBody>
                    <a:bodyPr/>
                    <a:lstStyle/>
                    <a:p>
                      <a:pPr algn="l" fontAlgn="b"/>
                      <a:r>
                        <a:rPr lang="en-GB" sz="1400" u="none" strike="noStrike">
                          <a:effectLst/>
                        </a:rPr>
                        <a:t>People provided with access to improved sanitation services - urban (CRI, Number)</a:t>
                      </a:r>
                      <a:endParaRPr lang="en-GB" sz="1400" b="0" i="0" u="none" strike="noStrike">
                        <a:solidFill>
                          <a:srgbClr val="000000"/>
                        </a:solidFill>
                        <a:effectLst/>
                        <a:latin typeface="Calibri" panose="020F0502020204030204" pitchFamily="34" charset="0"/>
                      </a:endParaRPr>
                    </a:p>
                  </a:txBody>
                  <a:tcPr marL="7423" marR="7423" marT="7423" marB="0" anchor="b"/>
                </a:tc>
                <a:tc>
                  <a:txBody>
                    <a:bodyPr/>
                    <a:lstStyle/>
                    <a:p>
                      <a:pPr algn="r" fontAlgn="ctr"/>
                      <a:r>
                        <a:rPr lang="en-NG" sz="1400" u="none" strike="noStrike" dirty="0">
                          <a:effectLst/>
                        </a:rPr>
                        <a:t>0</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0</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12,500</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37,500</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50,000</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75,000</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75,000</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250000</a:t>
                      </a:r>
                      <a:endParaRPr lang="en-NG" sz="1400" b="0" i="0" u="none" strike="noStrike" dirty="0">
                        <a:solidFill>
                          <a:srgbClr val="000000"/>
                        </a:solidFill>
                        <a:effectLst/>
                        <a:latin typeface="Calibri" panose="020F0502020204030204" pitchFamily="34" charset="0"/>
                      </a:endParaRPr>
                    </a:p>
                  </a:txBody>
                  <a:tcPr marL="7423" marR="7423" marT="7423" marB="0" anchor="ctr"/>
                </a:tc>
                <a:extLst>
                  <a:ext uri="{0D108BD9-81ED-4DB2-BD59-A6C34878D82A}">
                    <a16:rowId xmlns:a16="http://schemas.microsoft.com/office/drawing/2014/main" val="5485019"/>
                  </a:ext>
                </a:extLst>
              </a:tr>
              <a:tr h="420529">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423" marR="7423" marT="7423" marB="0" anchor="b"/>
                </a:tc>
                <a:tc>
                  <a:txBody>
                    <a:bodyPr/>
                    <a:lstStyle/>
                    <a:p>
                      <a:pPr algn="l" fontAlgn="b"/>
                      <a:r>
                        <a:rPr lang="en-GB" sz="1400" u="none" strike="noStrike" dirty="0">
                          <a:effectLst/>
                        </a:rPr>
                        <a:t>Expected Target based on Notional Allocation</a:t>
                      </a:r>
                      <a:endParaRPr lang="en-GB" sz="1400" b="0" i="0" u="none" strike="noStrike" dirty="0">
                        <a:solidFill>
                          <a:srgbClr val="000000"/>
                        </a:solidFill>
                        <a:effectLst/>
                        <a:latin typeface="Calibri" panose="020F0502020204030204" pitchFamily="34" charset="0"/>
                      </a:endParaRPr>
                    </a:p>
                  </a:txBody>
                  <a:tcPr marL="7423" marR="7423" marT="7423" marB="0" anchor="b"/>
                </a:tc>
                <a:tc>
                  <a:txBody>
                    <a:bodyPr/>
                    <a:lstStyle/>
                    <a:p>
                      <a:pPr algn="l" fontAlgn="ctr"/>
                      <a:r>
                        <a:rPr lang="en-NG" sz="1400" u="none" strike="noStrike" dirty="0">
                          <a:effectLst/>
                        </a:rPr>
                        <a:t> </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                                -   </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                  1,378.75 </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                   4,136.25 </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                5,515.00 </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a:effectLst/>
                        </a:rPr>
                        <a:t>                      8,272.50 </a:t>
                      </a:r>
                      <a:endParaRPr lang="en-NG" sz="1400" b="0" i="0" u="none" strike="noStrike">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                  8,272.50 </a:t>
                      </a:r>
                      <a:endParaRPr lang="en-NG" sz="1400" b="0" i="0" u="none" strike="noStrike" dirty="0">
                        <a:solidFill>
                          <a:srgbClr val="000000"/>
                        </a:solidFill>
                        <a:effectLst/>
                        <a:latin typeface="Calibri" panose="020F0502020204030204" pitchFamily="34" charset="0"/>
                      </a:endParaRPr>
                    </a:p>
                  </a:txBody>
                  <a:tcPr marL="7423" marR="7423" marT="7423" marB="0" anchor="ctr"/>
                </a:tc>
                <a:tc>
                  <a:txBody>
                    <a:bodyPr/>
                    <a:lstStyle/>
                    <a:p>
                      <a:pPr algn="r" fontAlgn="ctr"/>
                      <a:r>
                        <a:rPr lang="en-NG" sz="1400" u="none" strike="noStrike" dirty="0">
                          <a:effectLst/>
                        </a:rPr>
                        <a:t>                 </a:t>
                      </a:r>
                      <a:r>
                        <a:rPr lang="en-NG" sz="1400" u="none" strike="noStrike" dirty="0">
                          <a:solidFill>
                            <a:srgbClr val="92D050"/>
                          </a:solidFill>
                          <a:effectLst/>
                        </a:rPr>
                        <a:t>27,575.00</a:t>
                      </a:r>
                      <a:r>
                        <a:rPr lang="en-NG" sz="1400" u="none" strike="noStrike" dirty="0">
                          <a:effectLst/>
                        </a:rPr>
                        <a:t> </a:t>
                      </a:r>
                      <a:endParaRPr lang="en-NG" sz="1400" b="0" i="0" u="none" strike="noStrike" dirty="0">
                        <a:solidFill>
                          <a:srgbClr val="000000"/>
                        </a:solidFill>
                        <a:effectLst/>
                        <a:latin typeface="Calibri" panose="020F0502020204030204" pitchFamily="34" charset="0"/>
                      </a:endParaRPr>
                    </a:p>
                  </a:txBody>
                  <a:tcPr marL="7423" marR="7423" marT="7423" marB="0" anchor="ctr"/>
                </a:tc>
                <a:extLst>
                  <a:ext uri="{0D108BD9-81ED-4DB2-BD59-A6C34878D82A}">
                    <a16:rowId xmlns:a16="http://schemas.microsoft.com/office/drawing/2014/main" val="2353113899"/>
                  </a:ext>
                </a:extLst>
              </a:tr>
            </a:tbl>
          </a:graphicData>
        </a:graphic>
      </p:graphicFrame>
    </p:spTree>
    <p:extLst>
      <p:ext uri="{BB962C8B-B14F-4D97-AF65-F5344CB8AC3E}">
        <p14:creationId xmlns:p14="http://schemas.microsoft.com/office/powerpoint/2010/main" val="2874764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2177660-7931-DA38-DC8B-BD2D66134719}"/>
              </a:ext>
            </a:extLst>
          </p:cNvPr>
          <p:cNvGraphicFramePr>
            <a:graphicFrameLocks noGrp="1"/>
          </p:cNvGraphicFramePr>
          <p:nvPr>
            <p:extLst>
              <p:ext uri="{D42A27DB-BD31-4B8C-83A1-F6EECF244321}">
                <p14:modId xmlns:p14="http://schemas.microsoft.com/office/powerpoint/2010/main" val="3137556702"/>
              </p:ext>
            </p:extLst>
          </p:nvPr>
        </p:nvGraphicFramePr>
        <p:xfrm>
          <a:off x="172278" y="-1"/>
          <a:ext cx="11714922" cy="5565910"/>
        </p:xfrm>
        <a:graphic>
          <a:graphicData uri="http://schemas.openxmlformats.org/drawingml/2006/table">
            <a:tbl>
              <a:tblPr>
                <a:tableStyleId>{5C22544A-7EE6-4342-B048-85BDC9FD1C3A}</a:tableStyleId>
              </a:tblPr>
              <a:tblGrid>
                <a:gridCol w="435904">
                  <a:extLst>
                    <a:ext uri="{9D8B030D-6E8A-4147-A177-3AD203B41FA5}">
                      <a16:colId xmlns:a16="http://schemas.microsoft.com/office/drawing/2014/main" val="2262402044"/>
                    </a:ext>
                  </a:extLst>
                </a:gridCol>
                <a:gridCol w="2342984">
                  <a:extLst>
                    <a:ext uri="{9D8B030D-6E8A-4147-A177-3AD203B41FA5}">
                      <a16:colId xmlns:a16="http://schemas.microsoft.com/office/drawing/2014/main" val="1020389257"/>
                    </a:ext>
                  </a:extLst>
                </a:gridCol>
                <a:gridCol w="653855">
                  <a:extLst>
                    <a:ext uri="{9D8B030D-6E8A-4147-A177-3AD203B41FA5}">
                      <a16:colId xmlns:a16="http://schemas.microsoft.com/office/drawing/2014/main" val="1938374106"/>
                    </a:ext>
                  </a:extLst>
                </a:gridCol>
                <a:gridCol w="1198737">
                  <a:extLst>
                    <a:ext uri="{9D8B030D-6E8A-4147-A177-3AD203B41FA5}">
                      <a16:colId xmlns:a16="http://schemas.microsoft.com/office/drawing/2014/main" val="2566094010"/>
                    </a:ext>
                  </a:extLst>
                </a:gridCol>
                <a:gridCol w="1157871">
                  <a:extLst>
                    <a:ext uri="{9D8B030D-6E8A-4147-A177-3AD203B41FA5}">
                      <a16:colId xmlns:a16="http://schemas.microsoft.com/office/drawing/2014/main" val="155577835"/>
                    </a:ext>
                  </a:extLst>
                </a:gridCol>
                <a:gridCol w="1185114">
                  <a:extLst>
                    <a:ext uri="{9D8B030D-6E8A-4147-A177-3AD203B41FA5}">
                      <a16:colId xmlns:a16="http://schemas.microsoft.com/office/drawing/2014/main" val="604849954"/>
                    </a:ext>
                  </a:extLst>
                </a:gridCol>
                <a:gridCol w="1103382">
                  <a:extLst>
                    <a:ext uri="{9D8B030D-6E8A-4147-A177-3AD203B41FA5}">
                      <a16:colId xmlns:a16="http://schemas.microsoft.com/office/drawing/2014/main" val="1284026729"/>
                    </a:ext>
                  </a:extLst>
                </a:gridCol>
                <a:gridCol w="1266846">
                  <a:extLst>
                    <a:ext uri="{9D8B030D-6E8A-4147-A177-3AD203B41FA5}">
                      <a16:colId xmlns:a16="http://schemas.microsoft.com/office/drawing/2014/main" val="3766002086"/>
                    </a:ext>
                  </a:extLst>
                </a:gridCol>
                <a:gridCol w="1157871">
                  <a:extLst>
                    <a:ext uri="{9D8B030D-6E8A-4147-A177-3AD203B41FA5}">
                      <a16:colId xmlns:a16="http://schemas.microsoft.com/office/drawing/2014/main" val="1915284098"/>
                    </a:ext>
                  </a:extLst>
                </a:gridCol>
                <a:gridCol w="1212358">
                  <a:extLst>
                    <a:ext uri="{9D8B030D-6E8A-4147-A177-3AD203B41FA5}">
                      <a16:colId xmlns:a16="http://schemas.microsoft.com/office/drawing/2014/main" val="2476947814"/>
                    </a:ext>
                  </a:extLst>
                </a:gridCol>
              </a:tblGrid>
              <a:tr h="486278">
                <a:tc>
                  <a:txBody>
                    <a:bodyPr/>
                    <a:lstStyle/>
                    <a:p>
                      <a:pPr algn="r" fontAlgn="b"/>
                      <a:r>
                        <a:rPr lang="en-NG" sz="1600" b="1" u="none" strike="noStrike" dirty="0">
                          <a:effectLst/>
                        </a:rPr>
                        <a:t>4</a:t>
                      </a:r>
                      <a:endParaRPr lang="en-NG" sz="1600" b="1" i="0" u="none" strike="noStrike" dirty="0">
                        <a:solidFill>
                          <a:srgbClr val="000000"/>
                        </a:solidFill>
                        <a:effectLst/>
                        <a:latin typeface="Calibri" panose="020F0502020204030204" pitchFamily="34" charset="0"/>
                      </a:endParaRPr>
                    </a:p>
                  </a:txBody>
                  <a:tcPr marL="7528" marR="7528" marT="7528" marB="0" anchor="b"/>
                </a:tc>
                <a:tc>
                  <a:txBody>
                    <a:bodyPr/>
                    <a:lstStyle/>
                    <a:p>
                      <a:pPr algn="l" fontAlgn="b"/>
                      <a:r>
                        <a:rPr lang="en-GB" sz="1200" u="none" strike="noStrike" dirty="0">
                          <a:effectLst/>
                        </a:rPr>
                        <a:t>DLI 4 People with access to sustainably functioning water service</a:t>
                      </a:r>
                      <a:endParaRPr lang="en-GB" sz="1200" b="0" i="0" u="none" strike="noStrike" dirty="0">
                        <a:solidFill>
                          <a:srgbClr val="000000"/>
                        </a:solidFill>
                        <a:effectLst/>
                        <a:latin typeface="Calibri" panose="020F0502020204030204" pitchFamily="34" charset="0"/>
                      </a:endParaRPr>
                    </a:p>
                  </a:txBody>
                  <a:tcPr marL="7528" marR="7528" marT="7528" marB="0" anchor="b"/>
                </a:tc>
                <a:tc>
                  <a:txBody>
                    <a:bodyPr/>
                    <a:lstStyle/>
                    <a:p>
                      <a:pPr algn="r" fontAlgn="ctr"/>
                      <a:r>
                        <a:rPr lang="en-NG" sz="1200" u="none" strike="noStrike" dirty="0">
                          <a:effectLst/>
                        </a:rPr>
                        <a:t>0</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l" fontAlgn="ctr"/>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240,000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530,000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1,050,000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2,300,000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3,575,000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3575000</a:t>
                      </a:r>
                      <a:endParaRPr lang="en-NG" sz="1200" b="0" i="0" u="none" strike="noStrike">
                        <a:solidFill>
                          <a:srgbClr val="000000"/>
                        </a:solidFill>
                        <a:effectLst/>
                        <a:latin typeface="Calibri" panose="020F0502020204030204" pitchFamily="34" charset="0"/>
                      </a:endParaRPr>
                    </a:p>
                  </a:txBody>
                  <a:tcPr marL="7528" marR="7528" marT="7528" marB="0" anchor="ctr"/>
                </a:tc>
                <a:extLst>
                  <a:ext uri="{0D108BD9-81ED-4DB2-BD59-A6C34878D82A}">
                    <a16:rowId xmlns:a16="http://schemas.microsoft.com/office/drawing/2014/main" val="3845767158"/>
                  </a:ext>
                </a:extLst>
              </a:tr>
              <a:tr h="408678">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528" marR="7528" marT="7528" marB="0" anchor="b"/>
                </a:tc>
                <a:tc>
                  <a:txBody>
                    <a:bodyPr/>
                    <a:lstStyle/>
                    <a:p>
                      <a:pPr algn="l" fontAlgn="b"/>
                      <a:r>
                        <a:rPr lang="en-GB" sz="1200" u="none" strike="noStrike" dirty="0">
                          <a:effectLst/>
                        </a:rPr>
                        <a:t>Expected Target based on Notional Allocation</a:t>
                      </a:r>
                      <a:endParaRPr lang="en-GB" sz="1200" b="0" i="0" u="none" strike="noStrike" dirty="0">
                        <a:solidFill>
                          <a:srgbClr val="000000"/>
                        </a:solidFill>
                        <a:effectLst/>
                        <a:latin typeface="Calibri" panose="020F0502020204030204" pitchFamily="34" charset="0"/>
                      </a:endParaRPr>
                    </a:p>
                  </a:txBody>
                  <a:tcPr marL="7528" marR="7528" marT="7528" marB="0" anchor="b"/>
                </a:tc>
                <a:tc>
                  <a:txBody>
                    <a:bodyPr/>
                    <a:lstStyle/>
                    <a:p>
                      <a:pPr algn="l" fontAlgn="ctr"/>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l" fontAlgn="ctr"/>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26,472</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58,459</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115,815</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253,690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394,323</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394,323</a:t>
                      </a:r>
                      <a:endParaRPr lang="en-NG" sz="1200" b="0" i="0" u="none" strike="noStrike">
                        <a:solidFill>
                          <a:srgbClr val="000000"/>
                        </a:solidFill>
                        <a:effectLst/>
                        <a:latin typeface="Calibri" panose="020F0502020204030204" pitchFamily="34" charset="0"/>
                      </a:endParaRPr>
                    </a:p>
                  </a:txBody>
                  <a:tcPr marL="7528" marR="7528" marT="7528" marB="0" anchor="ctr"/>
                </a:tc>
                <a:extLst>
                  <a:ext uri="{0D108BD9-81ED-4DB2-BD59-A6C34878D82A}">
                    <a16:rowId xmlns:a16="http://schemas.microsoft.com/office/drawing/2014/main" val="3754167882"/>
                  </a:ext>
                </a:extLst>
              </a:tr>
              <a:tr h="408678">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528" marR="7528" marT="7528" marB="0" anchor="b"/>
                </a:tc>
                <a:tc>
                  <a:txBody>
                    <a:bodyPr/>
                    <a:lstStyle/>
                    <a:p>
                      <a:pPr algn="l" fontAlgn="b"/>
                      <a:r>
                        <a:rPr lang="en-GB" sz="1200" u="none" strike="noStrike" dirty="0">
                          <a:effectLst/>
                        </a:rPr>
                        <a:t>Public places provided with WASH facilities (Number)</a:t>
                      </a:r>
                      <a:endParaRPr lang="en-GB" sz="1200" b="0" i="0" u="none" strike="noStrike" dirty="0">
                        <a:solidFill>
                          <a:srgbClr val="000000"/>
                        </a:solidFill>
                        <a:effectLst/>
                        <a:latin typeface="Calibri" panose="020F0502020204030204" pitchFamily="34" charset="0"/>
                      </a:endParaRPr>
                    </a:p>
                  </a:txBody>
                  <a:tcPr marL="7528" marR="7528" marT="7528" marB="0" anchor="b"/>
                </a:tc>
                <a:tc>
                  <a:txBody>
                    <a:bodyPr/>
                    <a:lstStyle/>
                    <a:p>
                      <a:pPr algn="r" fontAlgn="ctr"/>
                      <a:r>
                        <a:rPr lang="en-NG" sz="1200" u="none" strike="noStrike">
                          <a:effectLst/>
                        </a:rPr>
                        <a:t>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20</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40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60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80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100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100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400</a:t>
                      </a:r>
                      <a:endParaRPr lang="en-NG" sz="1200" b="0" i="0" u="none" strike="noStrike">
                        <a:solidFill>
                          <a:srgbClr val="000000"/>
                        </a:solidFill>
                        <a:effectLst/>
                        <a:latin typeface="Calibri" panose="020F0502020204030204" pitchFamily="34" charset="0"/>
                      </a:endParaRPr>
                    </a:p>
                  </a:txBody>
                  <a:tcPr marL="7528" marR="7528" marT="7528" marB="0" anchor="ctr"/>
                </a:tc>
                <a:extLst>
                  <a:ext uri="{0D108BD9-81ED-4DB2-BD59-A6C34878D82A}">
                    <a16:rowId xmlns:a16="http://schemas.microsoft.com/office/drawing/2014/main" val="12055695"/>
                  </a:ext>
                </a:extLst>
              </a:tr>
              <a:tr h="408678">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528" marR="7528" marT="7528" marB="0" anchor="b"/>
                </a:tc>
                <a:tc>
                  <a:txBody>
                    <a:bodyPr/>
                    <a:lstStyle/>
                    <a:p>
                      <a:pPr algn="l" fontAlgn="b"/>
                      <a:r>
                        <a:rPr lang="en-GB" sz="1200" u="none" strike="noStrike" dirty="0">
                          <a:effectLst/>
                        </a:rPr>
                        <a:t>Expected Target based on Notional Allocation</a:t>
                      </a:r>
                      <a:endParaRPr lang="en-GB" sz="1200" b="0" i="0" u="none" strike="noStrike" dirty="0">
                        <a:solidFill>
                          <a:srgbClr val="000000"/>
                        </a:solidFill>
                        <a:effectLst/>
                        <a:latin typeface="Calibri" panose="020F0502020204030204" pitchFamily="34" charset="0"/>
                      </a:endParaRPr>
                    </a:p>
                  </a:txBody>
                  <a:tcPr marL="7528" marR="7528" marT="7528" marB="0" anchor="b"/>
                </a:tc>
                <a:tc>
                  <a:txBody>
                    <a:bodyPr/>
                    <a:lstStyle/>
                    <a:p>
                      <a:pPr algn="l" fontAlgn="ctr"/>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2.206</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4</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7</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9</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11</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11</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44.12</a:t>
                      </a:r>
                      <a:endParaRPr lang="en-NG" sz="1200" b="0" i="0" u="none" strike="noStrike" dirty="0">
                        <a:solidFill>
                          <a:srgbClr val="000000"/>
                        </a:solidFill>
                        <a:effectLst/>
                        <a:latin typeface="Calibri" panose="020F0502020204030204" pitchFamily="34" charset="0"/>
                      </a:endParaRPr>
                    </a:p>
                  </a:txBody>
                  <a:tcPr marL="7528" marR="7528" marT="7528" marB="0" anchor="ctr"/>
                </a:tc>
                <a:extLst>
                  <a:ext uri="{0D108BD9-81ED-4DB2-BD59-A6C34878D82A}">
                    <a16:rowId xmlns:a16="http://schemas.microsoft.com/office/drawing/2014/main" val="286989014"/>
                  </a:ext>
                </a:extLst>
              </a:tr>
              <a:tr h="809115">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528" marR="7528" marT="7528" marB="0" anchor="b"/>
                </a:tc>
                <a:tc>
                  <a:txBody>
                    <a:bodyPr/>
                    <a:lstStyle/>
                    <a:p>
                      <a:pPr algn="l" fontAlgn="b"/>
                      <a:r>
                        <a:rPr lang="en-GB" sz="1200" u="none" strike="noStrike">
                          <a:effectLst/>
                        </a:rPr>
                        <a:t>Utilities achieving at least 10 percent average increase in energy efficiency/reduction in water loss (Number)</a:t>
                      </a:r>
                      <a:endParaRPr lang="en-GB" sz="1200" b="0" i="0" u="none" strike="noStrike">
                        <a:solidFill>
                          <a:srgbClr val="000000"/>
                        </a:solidFill>
                        <a:effectLst/>
                        <a:latin typeface="Calibri" panose="020F0502020204030204" pitchFamily="34" charset="0"/>
                      </a:endParaRPr>
                    </a:p>
                  </a:txBody>
                  <a:tcPr marL="7528" marR="7528" marT="7528" marB="0" anchor="b"/>
                </a:tc>
                <a:tc>
                  <a:txBody>
                    <a:bodyPr/>
                    <a:lstStyle/>
                    <a:p>
                      <a:pPr algn="r" fontAlgn="ctr"/>
                      <a:r>
                        <a:rPr lang="en-NG" sz="1200" u="none" strike="noStrike" dirty="0">
                          <a:effectLst/>
                        </a:rPr>
                        <a:t>0</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0</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1</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2</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3</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4</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5</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5</a:t>
                      </a:r>
                      <a:endParaRPr lang="en-NG" sz="1200" b="0" i="0" u="none" strike="noStrike">
                        <a:solidFill>
                          <a:srgbClr val="000000"/>
                        </a:solidFill>
                        <a:effectLst/>
                        <a:latin typeface="Calibri" panose="020F0502020204030204" pitchFamily="34" charset="0"/>
                      </a:endParaRPr>
                    </a:p>
                  </a:txBody>
                  <a:tcPr marL="7528" marR="7528" marT="7528" marB="0" anchor="ctr"/>
                </a:tc>
                <a:extLst>
                  <a:ext uri="{0D108BD9-81ED-4DB2-BD59-A6C34878D82A}">
                    <a16:rowId xmlns:a16="http://schemas.microsoft.com/office/drawing/2014/main" val="3635926581"/>
                  </a:ext>
                </a:extLst>
              </a:tr>
              <a:tr h="408678">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528" marR="7528" marT="7528" marB="0" anchor="b"/>
                </a:tc>
                <a:tc>
                  <a:txBody>
                    <a:bodyPr/>
                    <a:lstStyle/>
                    <a:p>
                      <a:pPr algn="l" fontAlgn="b"/>
                      <a:r>
                        <a:rPr lang="en-GB" sz="1200" u="none" strike="noStrike">
                          <a:effectLst/>
                        </a:rPr>
                        <a:t>Expected Target based on Nortional Allocation</a:t>
                      </a:r>
                      <a:endParaRPr lang="en-GB" sz="1200" b="0" i="0" u="none" strike="noStrike">
                        <a:solidFill>
                          <a:srgbClr val="000000"/>
                        </a:solidFill>
                        <a:effectLst/>
                        <a:latin typeface="Calibri" panose="020F0502020204030204" pitchFamily="34" charset="0"/>
                      </a:endParaRPr>
                    </a:p>
                  </a:txBody>
                  <a:tcPr marL="7528" marR="7528" marT="7528" marB="0" anchor="b"/>
                </a:tc>
                <a:tc>
                  <a:txBody>
                    <a:bodyPr/>
                    <a:lstStyle/>
                    <a:p>
                      <a:pPr algn="l" fontAlgn="ctr"/>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l" fontAlgn="ctr"/>
                      <a:r>
                        <a:rPr lang="en-NG" sz="1200" u="none" strike="noStrike" dirty="0">
                          <a:effectLst/>
                        </a:rPr>
                        <a:t> </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l" fontAlgn="ctr"/>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l" fontAlgn="ctr"/>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l" fontAlgn="ctr"/>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l" fontAlgn="ctr"/>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l" fontAlgn="ctr"/>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l" fontAlgn="ctr"/>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7528" marR="7528" marT="7528" marB="0" anchor="ctr"/>
                </a:tc>
                <a:extLst>
                  <a:ext uri="{0D108BD9-81ED-4DB2-BD59-A6C34878D82A}">
                    <a16:rowId xmlns:a16="http://schemas.microsoft.com/office/drawing/2014/main" val="2794541068"/>
                  </a:ext>
                </a:extLst>
              </a:tr>
              <a:tr h="809115">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528" marR="7528" marT="7528" marB="0" anchor="b"/>
                </a:tc>
                <a:tc>
                  <a:txBody>
                    <a:bodyPr/>
                    <a:lstStyle/>
                    <a:p>
                      <a:pPr algn="l" fontAlgn="b"/>
                      <a:r>
                        <a:rPr lang="en-GB" sz="1200" u="none" strike="noStrike">
                          <a:effectLst/>
                        </a:rPr>
                        <a:t>Share of rural and small town water supply beneficiaries using systems relying on renewable energy (Percentage)</a:t>
                      </a:r>
                      <a:endParaRPr lang="en-GB" sz="1200" b="0" i="0" u="none" strike="noStrike">
                        <a:solidFill>
                          <a:srgbClr val="000000"/>
                        </a:solidFill>
                        <a:effectLst/>
                        <a:latin typeface="Calibri" panose="020F0502020204030204" pitchFamily="34" charset="0"/>
                      </a:endParaRPr>
                    </a:p>
                  </a:txBody>
                  <a:tcPr marL="7528" marR="7528" marT="7528" marB="0" anchor="b"/>
                </a:tc>
                <a:tc>
                  <a:txBody>
                    <a:bodyPr/>
                    <a:lstStyle/>
                    <a:p>
                      <a:pPr algn="r" fontAlgn="ctr"/>
                      <a:r>
                        <a:rPr lang="en-NG" sz="1200" u="none" strike="noStrike" dirty="0">
                          <a:effectLst/>
                        </a:rPr>
                        <a:t>0</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60</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60</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60</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60</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60</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60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60</a:t>
                      </a:r>
                      <a:endParaRPr lang="en-NG" sz="1200" b="0" i="0" u="none" strike="noStrike">
                        <a:solidFill>
                          <a:srgbClr val="000000"/>
                        </a:solidFill>
                        <a:effectLst/>
                        <a:latin typeface="Calibri" panose="020F0502020204030204" pitchFamily="34" charset="0"/>
                      </a:endParaRPr>
                    </a:p>
                  </a:txBody>
                  <a:tcPr marL="7528" marR="7528" marT="7528" marB="0" anchor="ctr"/>
                </a:tc>
                <a:extLst>
                  <a:ext uri="{0D108BD9-81ED-4DB2-BD59-A6C34878D82A}">
                    <a16:rowId xmlns:a16="http://schemas.microsoft.com/office/drawing/2014/main" val="2846186410"/>
                  </a:ext>
                </a:extLst>
              </a:tr>
              <a:tr h="408678">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528" marR="7528" marT="7528" marB="0" anchor="b"/>
                </a:tc>
                <a:tc>
                  <a:txBody>
                    <a:bodyPr/>
                    <a:lstStyle/>
                    <a:p>
                      <a:pPr algn="l" fontAlgn="b"/>
                      <a:r>
                        <a:rPr lang="en-GB" sz="1200" u="none" strike="noStrike">
                          <a:effectLst/>
                        </a:rPr>
                        <a:t>Expected Target based on Nortional Allocation</a:t>
                      </a:r>
                      <a:endParaRPr lang="en-GB" sz="1200" b="0" i="0" u="none" strike="noStrike">
                        <a:solidFill>
                          <a:srgbClr val="000000"/>
                        </a:solidFill>
                        <a:effectLst/>
                        <a:latin typeface="Calibri" panose="020F0502020204030204" pitchFamily="34" charset="0"/>
                      </a:endParaRPr>
                    </a:p>
                  </a:txBody>
                  <a:tcPr marL="7528" marR="7528" marT="7528" marB="0" anchor="b"/>
                </a:tc>
                <a:tc>
                  <a:txBody>
                    <a:bodyPr/>
                    <a:lstStyle/>
                    <a:p>
                      <a:pPr algn="l" fontAlgn="ctr"/>
                      <a:r>
                        <a:rPr lang="en-NG" sz="1200" u="none" strike="noStrike">
                          <a:effectLst/>
                        </a:rPr>
                        <a:t> </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6.618</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7</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7</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7</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7</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7</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6.618</a:t>
                      </a:r>
                      <a:endParaRPr lang="en-NG" sz="1200" b="0" i="0" u="none" strike="noStrike">
                        <a:solidFill>
                          <a:srgbClr val="000000"/>
                        </a:solidFill>
                        <a:effectLst/>
                        <a:latin typeface="Calibri" panose="020F0502020204030204" pitchFamily="34" charset="0"/>
                      </a:endParaRPr>
                    </a:p>
                  </a:txBody>
                  <a:tcPr marL="7528" marR="7528" marT="7528" marB="0" anchor="ctr"/>
                </a:tc>
                <a:extLst>
                  <a:ext uri="{0D108BD9-81ED-4DB2-BD59-A6C34878D82A}">
                    <a16:rowId xmlns:a16="http://schemas.microsoft.com/office/drawing/2014/main" val="2577661231"/>
                  </a:ext>
                </a:extLst>
              </a:tr>
              <a:tr h="1009334">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528" marR="7528" marT="7528" marB="0" anchor="b"/>
                </a:tc>
                <a:tc>
                  <a:txBody>
                    <a:bodyPr/>
                    <a:lstStyle/>
                    <a:p>
                      <a:pPr algn="l" fontAlgn="b"/>
                      <a:r>
                        <a:rPr lang="en-GB" sz="1200" u="none" strike="noStrike">
                          <a:effectLst/>
                        </a:rPr>
                        <a:t>Water supply systems with regular water quality and quantity monitoring to improve resilience of populations in climate-vulnerable areas within Program LGAs (Percentage</a:t>
                      </a:r>
                      <a:endParaRPr lang="en-GB" sz="1200" b="0" i="0" u="none" strike="noStrike">
                        <a:solidFill>
                          <a:srgbClr val="000000"/>
                        </a:solidFill>
                        <a:effectLst/>
                        <a:latin typeface="Calibri" panose="020F0502020204030204" pitchFamily="34" charset="0"/>
                      </a:endParaRPr>
                    </a:p>
                  </a:txBody>
                  <a:tcPr marL="7528" marR="7528" marT="7528" marB="0" anchor="b"/>
                </a:tc>
                <a:tc>
                  <a:txBody>
                    <a:bodyPr/>
                    <a:lstStyle/>
                    <a:p>
                      <a:pPr algn="r" fontAlgn="ctr"/>
                      <a:r>
                        <a:rPr lang="en-NG" sz="1200" u="none" strike="noStrike">
                          <a:effectLst/>
                        </a:rPr>
                        <a:t>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20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30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40</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50</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60</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70</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70</a:t>
                      </a:r>
                      <a:endParaRPr lang="en-NG" sz="1200" b="0" i="0" u="none" strike="noStrike" dirty="0">
                        <a:solidFill>
                          <a:srgbClr val="000000"/>
                        </a:solidFill>
                        <a:effectLst/>
                        <a:latin typeface="Calibri" panose="020F0502020204030204" pitchFamily="34" charset="0"/>
                      </a:endParaRPr>
                    </a:p>
                  </a:txBody>
                  <a:tcPr marL="7528" marR="7528" marT="7528" marB="0" anchor="ctr"/>
                </a:tc>
                <a:extLst>
                  <a:ext uri="{0D108BD9-81ED-4DB2-BD59-A6C34878D82A}">
                    <a16:rowId xmlns:a16="http://schemas.microsoft.com/office/drawing/2014/main" val="1001908861"/>
                  </a:ext>
                </a:extLst>
              </a:tr>
              <a:tr h="408678">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528" marR="7528" marT="7528" marB="0" anchor="b"/>
                </a:tc>
                <a:tc>
                  <a:txBody>
                    <a:bodyPr/>
                    <a:lstStyle/>
                    <a:p>
                      <a:pPr algn="l" fontAlgn="b"/>
                      <a:r>
                        <a:rPr lang="en-GB" sz="1200" u="none" strike="noStrike">
                          <a:effectLst/>
                        </a:rPr>
                        <a:t>Expected Target based on Nortional Allocation</a:t>
                      </a:r>
                      <a:endParaRPr lang="en-GB" sz="1200" b="0" i="0" u="none" strike="noStrike">
                        <a:solidFill>
                          <a:srgbClr val="000000"/>
                        </a:solidFill>
                        <a:effectLst/>
                        <a:latin typeface="Calibri" panose="020F0502020204030204" pitchFamily="34" charset="0"/>
                      </a:endParaRPr>
                    </a:p>
                  </a:txBody>
                  <a:tcPr marL="7528" marR="7528" marT="7528" marB="0" anchor="b"/>
                </a:tc>
                <a:tc>
                  <a:txBody>
                    <a:bodyPr/>
                    <a:lstStyle/>
                    <a:p>
                      <a:pPr algn="l" fontAlgn="ctr"/>
                      <a:r>
                        <a:rPr lang="en-NG" sz="1200" u="none" strike="noStrike" dirty="0">
                          <a:effectLst/>
                        </a:rPr>
                        <a:t> </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2.206</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3.309</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4.412</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a:effectLst/>
                        </a:rPr>
                        <a:t>5.515</a:t>
                      </a:r>
                      <a:endParaRPr lang="en-NG" sz="1200" b="0" i="0" u="none" strike="noStrike">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6.618</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7.721</a:t>
                      </a:r>
                      <a:endParaRPr lang="en-NG" sz="1200" b="0" i="0" u="none" strike="noStrike" dirty="0">
                        <a:solidFill>
                          <a:srgbClr val="000000"/>
                        </a:solidFill>
                        <a:effectLst/>
                        <a:latin typeface="Calibri" panose="020F0502020204030204" pitchFamily="34" charset="0"/>
                      </a:endParaRPr>
                    </a:p>
                  </a:txBody>
                  <a:tcPr marL="7528" marR="7528" marT="7528" marB="0" anchor="ctr"/>
                </a:tc>
                <a:tc>
                  <a:txBody>
                    <a:bodyPr/>
                    <a:lstStyle/>
                    <a:p>
                      <a:pPr algn="r" fontAlgn="ctr"/>
                      <a:r>
                        <a:rPr lang="en-NG" sz="1200" u="none" strike="noStrike" dirty="0">
                          <a:effectLst/>
                        </a:rPr>
                        <a:t>7.721</a:t>
                      </a:r>
                      <a:endParaRPr lang="en-NG" sz="1200" b="0" i="0" u="none" strike="noStrike" dirty="0">
                        <a:solidFill>
                          <a:srgbClr val="000000"/>
                        </a:solidFill>
                        <a:effectLst/>
                        <a:latin typeface="Calibri" panose="020F0502020204030204" pitchFamily="34" charset="0"/>
                      </a:endParaRPr>
                    </a:p>
                  </a:txBody>
                  <a:tcPr marL="7528" marR="7528" marT="7528" marB="0" anchor="ctr"/>
                </a:tc>
                <a:extLst>
                  <a:ext uri="{0D108BD9-81ED-4DB2-BD59-A6C34878D82A}">
                    <a16:rowId xmlns:a16="http://schemas.microsoft.com/office/drawing/2014/main" val="1069237794"/>
                  </a:ext>
                </a:extLst>
              </a:tr>
            </a:tbl>
          </a:graphicData>
        </a:graphic>
      </p:graphicFrame>
    </p:spTree>
    <p:extLst>
      <p:ext uri="{BB962C8B-B14F-4D97-AF65-F5344CB8AC3E}">
        <p14:creationId xmlns:p14="http://schemas.microsoft.com/office/powerpoint/2010/main" val="850525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12D73A5-7AEE-B7E9-DFDE-6AE60D653032}"/>
              </a:ext>
            </a:extLst>
          </p:cNvPr>
          <p:cNvGraphicFramePr>
            <a:graphicFrameLocks noGrp="1"/>
          </p:cNvGraphicFramePr>
          <p:nvPr>
            <p:extLst>
              <p:ext uri="{D42A27DB-BD31-4B8C-83A1-F6EECF244321}">
                <p14:modId xmlns:p14="http://schemas.microsoft.com/office/powerpoint/2010/main" val="1937549412"/>
              </p:ext>
            </p:extLst>
          </p:nvPr>
        </p:nvGraphicFramePr>
        <p:xfrm>
          <a:off x="145774" y="114438"/>
          <a:ext cx="11622156" cy="6038048"/>
        </p:xfrm>
        <a:graphic>
          <a:graphicData uri="http://schemas.openxmlformats.org/drawingml/2006/table">
            <a:tbl>
              <a:tblPr>
                <a:tableStyleId>{5C22544A-7EE6-4342-B048-85BDC9FD1C3A}</a:tableStyleId>
              </a:tblPr>
              <a:tblGrid>
                <a:gridCol w="432452">
                  <a:extLst>
                    <a:ext uri="{9D8B030D-6E8A-4147-A177-3AD203B41FA5}">
                      <a16:colId xmlns:a16="http://schemas.microsoft.com/office/drawing/2014/main" val="3928678567"/>
                    </a:ext>
                  </a:extLst>
                </a:gridCol>
                <a:gridCol w="2324430">
                  <a:extLst>
                    <a:ext uri="{9D8B030D-6E8A-4147-A177-3AD203B41FA5}">
                      <a16:colId xmlns:a16="http://schemas.microsoft.com/office/drawing/2014/main" val="1285348867"/>
                    </a:ext>
                  </a:extLst>
                </a:gridCol>
                <a:gridCol w="648678">
                  <a:extLst>
                    <a:ext uri="{9D8B030D-6E8A-4147-A177-3AD203B41FA5}">
                      <a16:colId xmlns:a16="http://schemas.microsoft.com/office/drawing/2014/main" val="3997459459"/>
                    </a:ext>
                  </a:extLst>
                </a:gridCol>
                <a:gridCol w="1189244">
                  <a:extLst>
                    <a:ext uri="{9D8B030D-6E8A-4147-A177-3AD203B41FA5}">
                      <a16:colId xmlns:a16="http://schemas.microsoft.com/office/drawing/2014/main" val="3514705527"/>
                    </a:ext>
                  </a:extLst>
                </a:gridCol>
                <a:gridCol w="1148702">
                  <a:extLst>
                    <a:ext uri="{9D8B030D-6E8A-4147-A177-3AD203B41FA5}">
                      <a16:colId xmlns:a16="http://schemas.microsoft.com/office/drawing/2014/main" val="2139241881"/>
                    </a:ext>
                  </a:extLst>
                </a:gridCol>
                <a:gridCol w="1175730">
                  <a:extLst>
                    <a:ext uri="{9D8B030D-6E8A-4147-A177-3AD203B41FA5}">
                      <a16:colId xmlns:a16="http://schemas.microsoft.com/office/drawing/2014/main" val="3903996514"/>
                    </a:ext>
                  </a:extLst>
                </a:gridCol>
                <a:gridCol w="1094645">
                  <a:extLst>
                    <a:ext uri="{9D8B030D-6E8A-4147-A177-3AD203B41FA5}">
                      <a16:colId xmlns:a16="http://schemas.microsoft.com/office/drawing/2014/main" val="1174067868"/>
                    </a:ext>
                  </a:extLst>
                </a:gridCol>
                <a:gridCol w="1256815">
                  <a:extLst>
                    <a:ext uri="{9D8B030D-6E8A-4147-A177-3AD203B41FA5}">
                      <a16:colId xmlns:a16="http://schemas.microsoft.com/office/drawing/2014/main" val="3691019385"/>
                    </a:ext>
                  </a:extLst>
                </a:gridCol>
                <a:gridCol w="1148702">
                  <a:extLst>
                    <a:ext uri="{9D8B030D-6E8A-4147-A177-3AD203B41FA5}">
                      <a16:colId xmlns:a16="http://schemas.microsoft.com/office/drawing/2014/main" val="723474889"/>
                    </a:ext>
                  </a:extLst>
                </a:gridCol>
                <a:gridCol w="1202758">
                  <a:extLst>
                    <a:ext uri="{9D8B030D-6E8A-4147-A177-3AD203B41FA5}">
                      <a16:colId xmlns:a16="http://schemas.microsoft.com/office/drawing/2014/main" val="2029691206"/>
                    </a:ext>
                  </a:extLst>
                </a:gridCol>
              </a:tblGrid>
              <a:tr h="647663">
                <a:tc>
                  <a:txBody>
                    <a:bodyPr/>
                    <a:lstStyle/>
                    <a:p>
                      <a:pPr algn="r" fontAlgn="b"/>
                      <a:r>
                        <a:rPr lang="en-NG" sz="1800" b="1" u="none" strike="noStrike" dirty="0">
                          <a:effectLst/>
                        </a:rPr>
                        <a:t>5</a:t>
                      </a:r>
                      <a:endParaRPr lang="en-NG" sz="1800" b="1" i="0" u="none" strike="noStrike" dirty="0">
                        <a:solidFill>
                          <a:srgbClr val="000000"/>
                        </a:solidFill>
                        <a:effectLst/>
                        <a:latin typeface="Calibri" panose="020F0502020204030204" pitchFamily="34" charset="0"/>
                      </a:endParaRPr>
                    </a:p>
                  </a:txBody>
                  <a:tcPr marL="7996" marR="7996" marT="7996" marB="0" anchor="b"/>
                </a:tc>
                <a:tc>
                  <a:txBody>
                    <a:bodyPr/>
                    <a:lstStyle/>
                    <a:p>
                      <a:pPr algn="l" fontAlgn="b"/>
                      <a:r>
                        <a:rPr lang="en-GB" sz="1400" u="none" strike="noStrike" dirty="0">
                          <a:effectLst/>
                        </a:rPr>
                        <a:t>Households with improved sanitation facilities constructed or rehabilitated under the Program - (Number)</a:t>
                      </a:r>
                      <a:endParaRPr lang="en-GB" sz="1400" b="0" i="0" u="none" strike="noStrike" dirty="0">
                        <a:solidFill>
                          <a:srgbClr val="000000"/>
                        </a:solidFill>
                        <a:effectLst/>
                        <a:latin typeface="Calibri" panose="020F0502020204030204" pitchFamily="34" charset="0"/>
                      </a:endParaRPr>
                    </a:p>
                  </a:txBody>
                  <a:tcPr marL="7996" marR="7996" marT="7996" marB="0" anchor="b"/>
                </a:tc>
                <a:tc>
                  <a:txBody>
                    <a:bodyPr/>
                    <a:lstStyle/>
                    <a:p>
                      <a:pPr algn="r" fontAlgn="b"/>
                      <a:r>
                        <a:rPr lang="en-NG" sz="1400" u="none" strike="noStrike">
                          <a:effectLst/>
                        </a:rPr>
                        <a:t>0</a:t>
                      </a:r>
                      <a:endParaRPr lang="en-NG" sz="1400" b="0" i="0" u="none" strike="noStrike">
                        <a:solidFill>
                          <a:srgbClr val="000000"/>
                        </a:solidFill>
                        <a:effectLst/>
                        <a:latin typeface="Calibri" panose="020F0502020204030204" pitchFamily="34" charset="0"/>
                      </a:endParaRPr>
                    </a:p>
                  </a:txBody>
                  <a:tcPr marL="7996" marR="7996" marT="7996" marB="0" anchor="b"/>
                </a:tc>
                <a:tc>
                  <a:txBody>
                    <a:bodyPr/>
                    <a:lstStyle/>
                    <a:p>
                      <a:pPr algn="r" fontAlgn="ctr"/>
                      <a:r>
                        <a:rPr lang="en-NG" sz="1400" u="none" strike="noStrike" dirty="0">
                          <a:effectLst/>
                        </a:rPr>
                        <a:t>11,500</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25,500</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42,000</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56,000</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72,500</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72,500</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280,000</a:t>
                      </a:r>
                      <a:endParaRPr lang="en-NG" sz="1400" b="0" i="0" u="none" strike="noStrike">
                        <a:solidFill>
                          <a:srgbClr val="000000"/>
                        </a:solidFill>
                        <a:effectLst/>
                        <a:latin typeface="Calibri" panose="020F0502020204030204" pitchFamily="34" charset="0"/>
                      </a:endParaRPr>
                    </a:p>
                  </a:txBody>
                  <a:tcPr marL="7996" marR="7996" marT="7996" marB="0" anchor="ctr"/>
                </a:tc>
                <a:extLst>
                  <a:ext uri="{0D108BD9-81ED-4DB2-BD59-A6C34878D82A}">
                    <a16:rowId xmlns:a16="http://schemas.microsoft.com/office/drawing/2014/main" val="2661726256"/>
                  </a:ext>
                </a:extLst>
              </a:tr>
              <a:tr h="319834">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996" marR="7996" marT="7996" marB="0" anchor="b"/>
                </a:tc>
                <a:tc>
                  <a:txBody>
                    <a:bodyPr/>
                    <a:lstStyle/>
                    <a:p>
                      <a:pPr algn="l" fontAlgn="b"/>
                      <a:r>
                        <a:rPr lang="en-GB" sz="1400" u="none" strike="noStrike" dirty="0">
                          <a:effectLst/>
                        </a:rPr>
                        <a:t>Expected Target based on Notional Allocation</a:t>
                      </a:r>
                      <a:endParaRPr lang="en-GB" sz="1400" b="0" i="0" u="none" strike="noStrike" dirty="0">
                        <a:solidFill>
                          <a:srgbClr val="000000"/>
                        </a:solidFill>
                        <a:effectLst/>
                        <a:latin typeface="Calibri" panose="020F0502020204030204" pitchFamily="34" charset="0"/>
                      </a:endParaRPr>
                    </a:p>
                  </a:txBody>
                  <a:tcPr marL="7996" marR="7996" marT="7996" marB="0" anchor="b"/>
                </a:tc>
                <a:tc>
                  <a:txBody>
                    <a:bodyPr/>
                    <a:lstStyle/>
                    <a:p>
                      <a:pPr algn="l" fontAlgn="b"/>
                      <a:r>
                        <a:rPr lang="en-NG" sz="1400" u="none" strike="noStrike">
                          <a:effectLst/>
                        </a:rPr>
                        <a:t> </a:t>
                      </a:r>
                      <a:endParaRPr lang="en-NG" sz="1400" b="0" i="0" u="none" strike="noStrike">
                        <a:solidFill>
                          <a:srgbClr val="000000"/>
                        </a:solidFill>
                        <a:effectLst/>
                        <a:latin typeface="Calibri" panose="020F0502020204030204" pitchFamily="34" charset="0"/>
                      </a:endParaRPr>
                    </a:p>
                  </a:txBody>
                  <a:tcPr marL="7996" marR="7996" marT="7996" marB="0" anchor="b"/>
                </a:tc>
                <a:tc>
                  <a:txBody>
                    <a:bodyPr/>
                    <a:lstStyle/>
                    <a:p>
                      <a:pPr algn="r" fontAlgn="ctr"/>
                      <a:r>
                        <a:rPr lang="en-NG" sz="1400" u="none" strike="noStrike">
                          <a:effectLst/>
                        </a:rPr>
                        <a:t>                   1,268.45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                  2,812.65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4,632.60 </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                6,176.80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                      7,996.75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                  7,996.75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a:t>
                      </a:r>
                      <a:r>
                        <a:rPr lang="en-NG" sz="1400" u="none" strike="noStrike" dirty="0">
                          <a:solidFill>
                            <a:srgbClr val="92D050"/>
                          </a:solidFill>
                          <a:effectLst/>
                        </a:rPr>
                        <a:t>30,884.00 </a:t>
                      </a:r>
                      <a:endParaRPr lang="en-NG" sz="1400" b="0" i="0" u="none" strike="noStrike" dirty="0">
                        <a:solidFill>
                          <a:srgbClr val="92D050"/>
                        </a:solidFill>
                        <a:effectLst/>
                        <a:latin typeface="Calibri" panose="020F0502020204030204" pitchFamily="34" charset="0"/>
                      </a:endParaRPr>
                    </a:p>
                  </a:txBody>
                  <a:tcPr marL="7996" marR="7996" marT="7996" marB="0" anchor="ctr"/>
                </a:tc>
                <a:extLst>
                  <a:ext uri="{0D108BD9-81ED-4DB2-BD59-A6C34878D82A}">
                    <a16:rowId xmlns:a16="http://schemas.microsoft.com/office/drawing/2014/main" val="959003515"/>
                  </a:ext>
                </a:extLst>
              </a:tr>
              <a:tr h="671651">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996" marR="7996" marT="7996" marB="0" anchor="b"/>
                </a:tc>
                <a:tc>
                  <a:txBody>
                    <a:bodyPr/>
                    <a:lstStyle/>
                    <a:p>
                      <a:pPr algn="l" fontAlgn="ctr"/>
                      <a:r>
                        <a:rPr lang="en-GB" sz="1400" u="none" strike="noStrike">
                          <a:effectLst/>
                        </a:rPr>
                        <a:t>Households with improved sanitation facilities constructed or rehabilitated under the Program - rural (Number)</a:t>
                      </a:r>
                      <a:endParaRPr lang="en-GB"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b"/>
                      <a:r>
                        <a:rPr lang="en-NG" sz="1400" u="none" strike="noStrike">
                          <a:effectLst/>
                        </a:rPr>
                        <a:t>0</a:t>
                      </a:r>
                      <a:endParaRPr lang="en-NG" sz="1400" b="0" i="0" u="none" strike="noStrike">
                        <a:solidFill>
                          <a:srgbClr val="000000"/>
                        </a:solidFill>
                        <a:effectLst/>
                        <a:latin typeface="Calibri" panose="020F0502020204030204" pitchFamily="34" charset="0"/>
                      </a:endParaRPr>
                    </a:p>
                  </a:txBody>
                  <a:tcPr marL="7996" marR="7996" marT="7996" marB="0" anchor="b"/>
                </a:tc>
                <a:tc>
                  <a:txBody>
                    <a:bodyPr/>
                    <a:lstStyle/>
                    <a:p>
                      <a:pPr algn="r" fontAlgn="ctr"/>
                      <a:r>
                        <a:rPr lang="en-NG" sz="1400" u="none" strike="noStrike" dirty="0">
                          <a:effectLst/>
                        </a:rPr>
                        <a:t>                 11,500.00 </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23,000.00 </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                 34,500.00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46,000.00 </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57,000.00 </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58,000.00 </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               230,000.00 </a:t>
                      </a:r>
                      <a:endParaRPr lang="en-NG" sz="1400" b="0" i="0" u="none" strike="noStrike">
                        <a:solidFill>
                          <a:srgbClr val="000000"/>
                        </a:solidFill>
                        <a:effectLst/>
                        <a:latin typeface="Calibri" panose="020F0502020204030204" pitchFamily="34" charset="0"/>
                      </a:endParaRPr>
                    </a:p>
                  </a:txBody>
                  <a:tcPr marL="7996" marR="7996" marT="7996" marB="0" anchor="ctr"/>
                </a:tc>
                <a:extLst>
                  <a:ext uri="{0D108BD9-81ED-4DB2-BD59-A6C34878D82A}">
                    <a16:rowId xmlns:a16="http://schemas.microsoft.com/office/drawing/2014/main" val="3776992863"/>
                  </a:ext>
                </a:extLst>
              </a:tr>
              <a:tr h="319834">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996" marR="7996" marT="7996" marB="0" anchor="b"/>
                </a:tc>
                <a:tc>
                  <a:txBody>
                    <a:bodyPr/>
                    <a:lstStyle/>
                    <a:p>
                      <a:pPr algn="l" fontAlgn="b"/>
                      <a:r>
                        <a:rPr lang="en-GB" sz="1400" u="none" strike="noStrike" dirty="0">
                          <a:effectLst/>
                        </a:rPr>
                        <a:t>Expected Target based on Notional Allocation</a:t>
                      </a:r>
                      <a:endParaRPr lang="en-GB" sz="1400" b="0" i="0" u="none" strike="noStrike" dirty="0">
                        <a:solidFill>
                          <a:srgbClr val="000000"/>
                        </a:solidFill>
                        <a:effectLst/>
                        <a:latin typeface="Calibri" panose="020F0502020204030204" pitchFamily="34" charset="0"/>
                      </a:endParaRPr>
                    </a:p>
                  </a:txBody>
                  <a:tcPr marL="7996" marR="7996" marT="7996" marB="0" anchor="b"/>
                </a:tc>
                <a:tc>
                  <a:txBody>
                    <a:bodyPr/>
                    <a:lstStyle/>
                    <a:p>
                      <a:pPr algn="l" fontAlgn="b"/>
                      <a:r>
                        <a:rPr lang="en-NG" sz="1400" u="none" strike="noStrike">
                          <a:effectLst/>
                        </a:rPr>
                        <a:t> </a:t>
                      </a:r>
                      <a:endParaRPr lang="en-NG" sz="1400" b="0" i="0" u="none" strike="noStrike">
                        <a:solidFill>
                          <a:srgbClr val="000000"/>
                        </a:solidFill>
                        <a:effectLst/>
                        <a:latin typeface="Calibri" panose="020F0502020204030204" pitchFamily="34" charset="0"/>
                      </a:endParaRPr>
                    </a:p>
                  </a:txBody>
                  <a:tcPr marL="7996" marR="7996" marT="7996" marB="0" anchor="b"/>
                </a:tc>
                <a:tc>
                  <a:txBody>
                    <a:bodyPr/>
                    <a:lstStyle/>
                    <a:p>
                      <a:pPr algn="r" fontAlgn="ctr"/>
                      <a:r>
                        <a:rPr lang="en-NG" sz="1400" u="none" strike="noStrike">
                          <a:effectLst/>
                        </a:rPr>
                        <a:t>                   1,268.45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2,536.90 </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3,805.35 </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                5,073.80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6,287.10 </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                  6,397.40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a:t>
                      </a:r>
                      <a:r>
                        <a:rPr lang="en-NG" sz="1400" u="none" strike="noStrike" dirty="0">
                          <a:solidFill>
                            <a:srgbClr val="92D050"/>
                          </a:solidFill>
                          <a:effectLst/>
                        </a:rPr>
                        <a:t>25,369.00</a:t>
                      </a:r>
                      <a:r>
                        <a:rPr lang="en-NG" sz="1400" u="none" strike="noStrike" dirty="0">
                          <a:effectLst/>
                        </a:rPr>
                        <a:t> </a:t>
                      </a:r>
                      <a:endParaRPr lang="en-NG" sz="1400" b="0" i="0" u="none" strike="noStrike" dirty="0">
                        <a:solidFill>
                          <a:srgbClr val="000000"/>
                        </a:solidFill>
                        <a:effectLst/>
                        <a:latin typeface="Calibri" panose="020F0502020204030204" pitchFamily="34" charset="0"/>
                      </a:endParaRPr>
                    </a:p>
                  </a:txBody>
                  <a:tcPr marL="7996" marR="7996" marT="7996" marB="0" anchor="ctr"/>
                </a:tc>
                <a:extLst>
                  <a:ext uri="{0D108BD9-81ED-4DB2-BD59-A6C34878D82A}">
                    <a16:rowId xmlns:a16="http://schemas.microsoft.com/office/drawing/2014/main" val="551657895"/>
                  </a:ext>
                </a:extLst>
              </a:tr>
              <a:tr h="663655">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996" marR="7996" marT="7996" marB="0" anchor="b"/>
                </a:tc>
                <a:tc>
                  <a:txBody>
                    <a:bodyPr/>
                    <a:lstStyle/>
                    <a:p>
                      <a:pPr algn="l" fontAlgn="ctr"/>
                      <a:r>
                        <a:rPr lang="en-GB" sz="1400" u="none" strike="noStrike">
                          <a:effectLst/>
                        </a:rPr>
                        <a:t>Households with improved sanitation facilities constructed or rehabilitated under the Program - urban and small towns (Number)</a:t>
                      </a:r>
                      <a:endParaRPr lang="en-GB"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b"/>
                      <a:r>
                        <a:rPr lang="en-NG" sz="1400" u="none" strike="noStrike">
                          <a:effectLst/>
                        </a:rPr>
                        <a:t>0</a:t>
                      </a:r>
                      <a:endParaRPr lang="en-NG" sz="1400" b="0" i="0" u="none" strike="noStrike">
                        <a:solidFill>
                          <a:srgbClr val="000000"/>
                        </a:solidFill>
                        <a:effectLst/>
                        <a:latin typeface="Calibri" panose="020F0502020204030204" pitchFamily="34" charset="0"/>
                      </a:endParaRPr>
                    </a:p>
                  </a:txBody>
                  <a:tcPr marL="7996" marR="7996" marT="7996" marB="0" anchor="b"/>
                </a:tc>
                <a:tc>
                  <a:txBody>
                    <a:bodyPr/>
                    <a:lstStyle/>
                    <a:p>
                      <a:pPr algn="r" fontAlgn="ctr"/>
                      <a:r>
                        <a:rPr lang="en-NG" sz="1400" u="none" strike="noStrike">
                          <a:effectLst/>
                        </a:rPr>
                        <a:t>                                -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                  2,500.00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7,500.00 </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10,000.00 </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                   15,000.00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15,000.00 </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50,000.00 </a:t>
                      </a:r>
                      <a:endParaRPr lang="en-NG" sz="1400" b="0" i="0" u="none" strike="noStrike" dirty="0">
                        <a:solidFill>
                          <a:srgbClr val="000000"/>
                        </a:solidFill>
                        <a:effectLst/>
                        <a:latin typeface="Calibri" panose="020F0502020204030204" pitchFamily="34" charset="0"/>
                      </a:endParaRPr>
                    </a:p>
                  </a:txBody>
                  <a:tcPr marL="7996" marR="7996" marT="7996" marB="0" anchor="ctr"/>
                </a:tc>
                <a:extLst>
                  <a:ext uri="{0D108BD9-81ED-4DB2-BD59-A6C34878D82A}">
                    <a16:rowId xmlns:a16="http://schemas.microsoft.com/office/drawing/2014/main" val="2812395985"/>
                  </a:ext>
                </a:extLst>
              </a:tr>
              <a:tr h="319834">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996" marR="7996" marT="7996" marB="0" anchor="b"/>
                </a:tc>
                <a:tc>
                  <a:txBody>
                    <a:bodyPr/>
                    <a:lstStyle/>
                    <a:p>
                      <a:pPr algn="l" fontAlgn="b"/>
                      <a:r>
                        <a:rPr lang="en-GB" sz="1400" u="none" strike="noStrike" dirty="0">
                          <a:effectLst/>
                        </a:rPr>
                        <a:t>Expected Target based on Notional Allocation</a:t>
                      </a:r>
                      <a:endParaRPr lang="en-GB" sz="1400" b="0" i="0" u="none" strike="noStrike" dirty="0">
                        <a:solidFill>
                          <a:srgbClr val="000000"/>
                        </a:solidFill>
                        <a:effectLst/>
                        <a:latin typeface="Calibri" panose="020F0502020204030204" pitchFamily="34" charset="0"/>
                      </a:endParaRPr>
                    </a:p>
                  </a:txBody>
                  <a:tcPr marL="7996" marR="7996" marT="7996" marB="0" anchor="b"/>
                </a:tc>
                <a:tc>
                  <a:txBody>
                    <a:bodyPr/>
                    <a:lstStyle/>
                    <a:p>
                      <a:pPr algn="l" fontAlgn="b"/>
                      <a:r>
                        <a:rPr lang="en-NG" sz="1400" u="none" strike="noStrike">
                          <a:effectLst/>
                        </a:rPr>
                        <a:t> </a:t>
                      </a:r>
                      <a:endParaRPr lang="en-NG" sz="1400" b="0" i="0" u="none" strike="noStrike">
                        <a:solidFill>
                          <a:srgbClr val="000000"/>
                        </a:solidFill>
                        <a:effectLst/>
                        <a:latin typeface="Calibri" panose="020F0502020204030204" pitchFamily="34" charset="0"/>
                      </a:endParaRPr>
                    </a:p>
                  </a:txBody>
                  <a:tcPr marL="7996" marR="7996" marT="7996" marB="0" anchor="b"/>
                </a:tc>
                <a:tc>
                  <a:txBody>
                    <a:bodyPr/>
                    <a:lstStyle/>
                    <a:p>
                      <a:pPr algn="r" fontAlgn="ctr"/>
                      <a:r>
                        <a:rPr lang="en-NG" sz="1400" u="none" strike="noStrike">
                          <a:effectLst/>
                        </a:rPr>
                        <a:t>                                -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                      275.75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                       827.25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                1,103.00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a:effectLst/>
                        </a:rPr>
                        <a:t>                      1,654.50 </a:t>
                      </a:r>
                      <a:endParaRPr lang="en-NG"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1,654.50 </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a:t>
                      </a:r>
                      <a:r>
                        <a:rPr lang="en-NG" sz="1400" u="none" strike="noStrike" dirty="0">
                          <a:solidFill>
                            <a:srgbClr val="92D050"/>
                          </a:solidFill>
                          <a:effectLst/>
                        </a:rPr>
                        <a:t>5,515.00 </a:t>
                      </a:r>
                      <a:endParaRPr lang="en-NG" sz="1400" b="0" i="0" u="none" strike="noStrike" dirty="0">
                        <a:solidFill>
                          <a:srgbClr val="92D050"/>
                        </a:solidFill>
                        <a:effectLst/>
                        <a:latin typeface="Calibri" panose="020F0502020204030204" pitchFamily="34" charset="0"/>
                      </a:endParaRPr>
                    </a:p>
                  </a:txBody>
                  <a:tcPr marL="7996" marR="7996" marT="7996" marB="0" anchor="ctr"/>
                </a:tc>
                <a:extLst>
                  <a:ext uri="{0D108BD9-81ED-4DB2-BD59-A6C34878D82A}">
                    <a16:rowId xmlns:a16="http://schemas.microsoft.com/office/drawing/2014/main" val="162882796"/>
                  </a:ext>
                </a:extLst>
              </a:tr>
              <a:tr h="1119418">
                <a:tc>
                  <a:txBody>
                    <a:bodyPr/>
                    <a:lstStyle/>
                    <a:p>
                      <a:pPr algn="r" fontAlgn="b"/>
                      <a:r>
                        <a:rPr lang="en-NG" sz="1400" u="none" strike="noStrike">
                          <a:effectLst/>
                        </a:rPr>
                        <a:t>5.1</a:t>
                      </a:r>
                      <a:endParaRPr lang="en-NG" sz="1400" b="1" i="0" u="none" strike="noStrike">
                        <a:solidFill>
                          <a:srgbClr val="000000"/>
                        </a:solidFill>
                        <a:effectLst/>
                        <a:latin typeface="Calibri" panose="020F0502020204030204" pitchFamily="34" charset="0"/>
                      </a:endParaRPr>
                    </a:p>
                  </a:txBody>
                  <a:tcPr marL="7996" marR="7996" marT="7996" marB="0" anchor="b"/>
                </a:tc>
                <a:tc>
                  <a:txBody>
                    <a:bodyPr/>
                    <a:lstStyle/>
                    <a:p>
                      <a:pPr algn="l" fontAlgn="ctr"/>
                      <a:r>
                        <a:rPr lang="en-GB" sz="1400" u="none" strike="noStrike">
                          <a:effectLst/>
                        </a:rPr>
                        <a:t>DLI 5.1 Performance improvement of state sanitation sector institutions and service providers</a:t>
                      </a:r>
                      <a:endParaRPr lang="en-GB"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GB" sz="1400" u="none" strike="noStrike" dirty="0">
                          <a:effectLst/>
                        </a:rPr>
                        <a:t>No</a:t>
                      </a:r>
                      <a:endParaRPr lang="en-GB"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GB" sz="1400" u="none" strike="noStrike">
                          <a:effectLst/>
                        </a:rPr>
                        <a:t>DLR 5.2.1 Preparation of a performance improvement action plan (PIAP) including annual targets</a:t>
                      </a:r>
                      <a:endParaRPr lang="en-GB"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GB" sz="1400" u="none" strike="noStrike">
                          <a:effectLst/>
                        </a:rPr>
                        <a:t>DLR 5.2.2 First annual PIAP conducted</a:t>
                      </a:r>
                      <a:endParaRPr lang="en-GB"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GB" sz="1400" u="none" strike="noStrike">
                          <a:effectLst/>
                        </a:rPr>
                        <a:t>DLR 5.2.3 Achievement of PIAP targets</a:t>
                      </a:r>
                      <a:endParaRPr lang="en-GB"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GB" sz="1400" u="none" strike="noStrike">
                          <a:effectLst/>
                        </a:rPr>
                        <a:t>DLR 5.2.4 Achievement of PIAP targets</a:t>
                      </a:r>
                      <a:endParaRPr lang="en-GB"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GB" sz="1400" u="none" strike="noStrike">
                          <a:effectLst/>
                        </a:rPr>
                        <a:t>DLR 5.2.5 Achievement of PIAP targets</a:t>
                      </a:r>
                      <a:endParaRPr lang="en-GB"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a:t>
                      </a:r>
                      <a:endParaRPr lang="en-NG" sz="1400" b="0" i="0" u="none" strike="noStrike" dirty="0">
                        <a:solidFill>
                          <a:srgbClr val="000000"/>
                        </a:solidFill>
                        <a:effectLst/>
                        <a:latin typeface="Calibri" panose="020F0502020204030204" pitchFamily="34" charset="0"/>
                      </a:endParaRPr>
                    </a:p>
                  </a:txBody>
                  <a:tcPr marL="7996" marR="7996" marT="7996" marB="0" anchor="ctr"/>
                </a:tc>
                <a:tc>
                  <a:txBody>
                    <a:bodyPr/>
                    <a:lstStyle/>
                    <a:p>
                      <a:pPr algn="r" fontAlgn="ctr"/>
                      <a:r>
                        <a:rPr lang="en-NG" sz="1400" u="none" strike="noStrike" dirty="0">
                          <a:effectLst/>
                        </a:rPr>
                        <a:t> </a:t>
                      </a:r>
                      <a:endParaRPr lang="en-NG" sz="1400" b="0" i="0" u="none" strike="noStrike" dirty="0">
                        <a:solidFill>
                          <a:srgbClr val="000000"/>
                        </a:solidFill>
                        <a:effectLst/>
                        <a:latin typeface="Calibri" panose="020F0502020204030204" pitchFamily="34" charset="0"/>
                      </a:endParaRPr>
                    </a:p>
                  </a:txBody>
                  <a:tcPr marL="7996" marR="7996" marT="7996" marB="0" anchor="ctr"/>
                </a:tc>
                <a:extLst>
                  <a:ext uri="{0D108BD9-81ED-4DB2-BD59-A6C34878D82A}">
                    <a16:rowId xmlns:a16="http://schemas.microsoft.com/office/drawing/2014/main" val="770127160"/>
                  </a:ext>
                </a:extLst>
              </a:tr>
              <a:tr h="289450">
                <a:tc>
                  <a:txBody>
                    <a:bodyPr/>
                    <a:lstStyle/>
                    <a:p>
                      <a:pPr algn="l" fontAlgn="b"/>
                      <a:r>
                        <a:rPr lang="en-NG" sz="1400" u="none" strike="noStrike">
                          <a:effectLst/>
                        </a:rPr>
                        <a:t> </a:t>
                      </a:r>
                      <a:endParaRPr lang="en-NG" sz="1400" b="1" i="0" u="none" strike="noStrike">
                        <a:solidFill>
                          <a:srgbClr val="000000"/>
                        </a:solidFill>
                        <a:effectLst/>
                        <a:latin typeface="Calibri" panose="020F0502020204030204" pitchFamily="34" charset="0"/>
                      </a:endParaRPr>
                    </a:p>
                  </a:txBody>
                  <a:tcPr marL="7996" marR="7996" marT="7996" marB="0" anchor="b"/>
                </a:tc>
                <a:tc>
                  <a:txBody>
                    <a:bodyPr/>
                    <a:lstStyle/>
                    <a:p>
                      <a:pPr algn="l" fontAlgn="b"/>
                      <a:r>
                        <a:rPr lang="en-GB" sz="1400" u="none" strike="noStrike" dirty="0">
                          <a:effectLst/>
                        </a:rPr>
                        <a:t>Expected Target based on Notional Allocation</a:t>
                      </a:r>
                      <a:endParaRPr lang="en-GB" sz="1400" b="0" i="0" u="none" strike="noStrike" dirty="0">
                        <a:solidFill>
                          <a:srgbClr val="000000"/>
                        </a:solidFill>
                        <a:effectLst/>
                        <a:latin typeface="Calibri" panose="020F0502020204030204" pitchFamily="34" charset="0"/>
                      </a:endParaRPr>
                    </a:p>
                  </a:txBody>
                  <a:tcPr marL="7996" marR="7996" marT="7996" marB="0" anchor="b"/>
                </a:tc>
                <a:tc>
                  <a:txBody>
                    <a:bodyPr/>
                    <a:lstStyle/>
                    <a:p>
                      <a:pPr algn="l" fontAlgn="b"/>
                      <a:r>
                        <a:rPr lang="en-NG" sz="1400" u="none" strike="noStrike" dirty="0">
                          <a:effectLst/>
                        </a:rPr>
                        <a:t> </a:t>
                      </a:r>
                      <a:endParaRPr lang="en-NG" sz="1400" b="0" i="0" u="none" strike="noStrike" dirty="0">
                        <a:solidFill>
                          <a:srgbClr val="000000"/>
                        </a:solidFill>
                        <a:effectLst/>
                        <a:latin typeface="Calibri" panose="020F0502020204030204" pitchFamily="34" charset="0"/>
                      </a:endParaRPr>
                    </a:p>
                  </a:txBody>
                  <a:tcPr marL="7996" marR="7996" marT="7996" marB="0" anchor="b"/>
                </a:tc>
                <a:tc>
                  <a:txBody>
                    <a:bodyPr/>
                    <a:lstStyle/>
                    <a:p>
                      <a:pPr algn="r" fontAlgn="ctr"/>
                      <a:r>
                        <a:rPr lang="en-GB" sz="1400" u="none" strike="noStrike">
                          <a:effectLst/>
                        </a:rPr>
                        <a:t>Yes</a:t>
                      </a:r>
                      <a:endParaRPr lang="en-GB"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GB" sz="1400" u="none" strike="noStrike">
                          <a:effectLst/>
                        </a:rPr>
                        <a:t>Yes</a:t>
                      </a:r>
                      <a:endParaRPr lang="en-GB"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GB" sz="1400" u="none" strike="noStrike">
                          <a:effectLst/>
                        </a:rPr>
                        <a:t>Yes</a:t>
                      </a:r>
                      <a:endParaRPr lang="en-GB"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GB" sz="1400" u="none" strike="noStrike">
                          <a:effectLst/>
                        </a:rPr>
                        <a:t>Yes</a:t>
                      </a:r>
                      <a:endParaRPr lang="en-GB"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GB" sz="1400" u="none" strike="noStrike">
                          <a:effectLst/>
                        </a:rPr>
                        <a:t>Yes</a:t>
                      </a:r>
                      <a:endParaRPr lang="en-GB"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GB" sz="1400" u="none" strike="noStrike">
                          <a:effectLst/>
                        </a:rPr>
                        <a:t>Yes</a:t>
                      </a:r>
                      <a:endParaRPr lang="en-GB" sz="1400" b="0" i="0" u="none" strike="noStrike">
                        <a:solidFill>
                          <a:srgbClr val="000000"/>
                        </a:solidFill>
                        <a:effectLst/>
                        <a:latin typeface="Calibri" panose="020F0502020204030204" pitchFamily="34" charset="0"/>
                      </a:endParaRPr>
                    </a:p>
                  </a:txBody>
                  <a:tcPr marL="7996" marR="7996" marT="7996" marB="0" anchor="ctr"/>
                </a:tc>
                <a:tc>
                  <a:txBody>
                    <a:bodyPr/>
                    <a:lstStyle/>
                    <a:p>
                      <a:pPr algn="r" fontAlgn="ctr"/>
                      <a:r>
                        <a:rPr lang="en-GB" sz="1400" u="none" strike="noStrike" dirty="0">
                          <a:effectLst/>
                        </a:rPr>
                        <a:t>Yes</a:t>
                      </a:r>
                      <a:endParaRPr lang="en-GB" sz="1400" b="0" i="0" u="none" strike="noStrike" dirty="0">
                        <a:solidFill>
                          <a:srgbClr val="000000"/>
                        </a:solidFill>
                        <a:effectLst/>
                        <a:latin typeface="Calibri" panose="020F0502020204030204" pitchFamily="34" charset="0"/>
                      </a:endParaRPr>
                    </a:p>
                  </a:txBody>
                  <a:tcPr marL="7996" marR="7996" marT="7996" marB="0" anchor="ctr"/>
                </a:tc>
                <a:extLst>
                  <a:ext uri="{0D108BD9-81ED-4DB2-BD59-A6C34878D82A}">
                    <a16:rowId xmlns:a16="http://schemas.microsoft.com/office/drawing/2014/main" val="2196688878"/>
                  </a:ext>
                </a:extLst>
              </a:tr>
            </a:tbl>
          </a:graphicData>
        </a:graphic>
      </p:graphicFrame>
    </p:spTree>
    <p:extLst>
      <p:ext uri="{BB962C8B-B14F-4D97-AF65-F5344CB8AC3E}">
        <p14:creationId xmlns:p14="http://schemas.microsoft.com/office/powerpoint/2010/main" val="3738907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4878FA3-8BE3-7D7C-D358-635555CD575C}"/>
              </a:ext>
            </a:extLst>
          </p:cNvPr>
          <p:cNvGraphicFramePr>
            <a:graphicFrameLocks noGrp="1"/>
          </p:cNvGraphicFramePr>
          <p:nvPr>
            <p:extLst>
              <p:ext uri="{D42A27DB-BD31-4B8C-83A1-F6EECF244321}">
                <p14:modId xmlns:p14="http://schemas.microsoft.com/office/powerpoint/2010/main" val="3250156784"/>
              </p:ext>
            </p:extLst>
          </p:nvPr>
        </p:nvGraphicFramePr>
        <p:xfrm>
          <a:off x="397564" y="0"/>
          <a:ext cx="11794436" cy="6054030"/>
        </p:xfrm>
        <a:graphic>
          <a:graphicData uri="http://schemas.openxmlformats.org/drawingml/2006/table">
            <a:tbl>
              <a:tblPr>
                <a:tableStyleId>{5C22544A-7EE6-4342-B048-85BDC9FD1C3A}</a:tableStyleId>
              </a:tblPr>
              <a:tblGrid>
                <a:gridCol w="351022">
                  <a:extLst>
                    <a:ext uri="{9D8B030D-6E8A-4147-A177-3AD203B41FA5}">
                      <a16:colId xmlns:a16="http://schemas.microsoft.com/office/drawing/2014/main" val="2576613287"/>
                    </a:ext>
                  </a:extLst>
                </a:gridCol>
                <a:gridCol w="2377133">
                  <a:extLst>
                    <a:ext uri="{9D8B030D-6E8A-4147-A177-3AD203B41FA5}">
                      <a16:colId xmlns:a16="http://schemas.microsoft.com/office/drawing/2014/main" val="2552202504"/>
                    </a:ext>
                  </a:extLst>
                </a:gridCol>
                <a:gridCol w="663386">
                  <a:extLst>
                    <a:ext uri="{9D8B030D-6E8A-4147-A177-3AD203B41FA5}">
                      <a16:colId xmlns:a16="http://schemas.microsoft.com/office/drawing/2014/main" val="352481545"/>
                    </a:ext>
                  </a:extLst>
                </a:gridCol>
                <a:gridCol w="1216208">
                  <a:extLst>
                    <a:ext uri="{9D8B030D-6E8A-4147-A177-3AD203B41FA5}">
                      <a16:colId xmlns:a16="http://schemas.microsoft.com/office/drawing/2014/main" val="1397727674"/>
                    </a:ext>
                  </a:extLst>
                </a:gridCol>
                <a:gridCol w="1174747">
                  <a:extLst>
                    <a:ext uri="{9D8B030D-6E8A-4147-A177-3AD203B41FA5}">
                      <a16:colId xmlns:a16="http://schemas.microsoft.com/office/drawing/2014/main" val="3409557198"/>
                    </a:ext>
                  </a:extLst>
                </a:gridCol>
                <a:gridCol w="1202388">
                  <a:extLst>
                    <a:ext uri="{9D8B030D-6E8A-4147-A177-3AD203B41FA5}">
                      <a16:colId xmlns:a16="http://schemas.microsoft.com/office/drawing/2014/main" val="3024391096"/>
                    </a:ext>
                  </a:extLst>
                </a:gridCol>
                <a:gridCol w="1119465">
                  <a:extLst>
                    <a:ext uri="{9D8B030D-6E8A-4147-A177-3AD203B41FA5}">
                      <a16:colId xmlns:a16="http://schemas.microsoft.com/office/drawing/2014/main" val="156023553"/>
                    </a:ext>
                  </a:extLst>
                </a:gridCol>
                <a:gridCol w="1285312">
                  <a:extLst>
                    <a:ext uri="{9D8B030D-6E8A-4147-A177-3AD203B41FA5}">
                      <a16:colId xmlns:a16="http://schemas.microsoft.com/office/drawing/2014/main" val="3555566159"/>
                    </a:ext>
                  </a:extLst>
                </a:gridCol>
                <a:gridCol w="1174747">
                  <a:extLst>
                    <a:ext uri="{9D8B030D-6E8A-4147-A177-3AD203B41FA5}">
                      <a16:colId xmlns:a16="http://schemas.microsoft.com/office/drawing/2014/main" val="1293075919"/>
                    </a:ext>
                  </a:extLst>
                </a:gridCol>
                <a:gridCol w="1230028">
                  <a:extLst>
                    <a:ext uri="{9D8B030D-6E8A-4147-A177-3AD203B41FA5}">
                      <a16:colId xmlns:a16="http://schemas.microsoft.com/office/drawing/2014/main" val="548078779"/>
                    </a:ext>
                  </a:extLst>
                </a:gridCol>
              </a:tblGrid>
              <a:tr h="1428334">
                <a:tc>
                  <a:txBody>
                    <a:bodyPr/>
                    <a:lstStyle/>
                    <a:p>
                      <a:pPr algn="r" fontAlgn="b"/>
                      <a:r>
                        <a:rPr lang="en-NG" sz="1600" u="none" strike="noStrike" dirty="0">
                          <a:effectLst/>
                        </a:rPr>
                        <a:t>6</a:t>
                      </a:r>
                      <a:endParaRPr lang="en-NG" sz="1600" b="1" i="0" u="none" strike="noStrike" dirty="0">
                        <a:solidFill>
                          <a:srgbClr val="000000"/>
                        </a:solidFill>
                        <a:effectLst/>
                        <a:latin typeface="Calibri" panose="020F0502020204030204" pitchFamily="34" charset="0"/>
                      </a:endParaRPr>
                    </a:p>
                  </a:txBody>
                  <a:tcPr marL="8657" marR="8657" marT="8657" marB="0" anchor="b"/>
                </a:tc>
                <a:tc>
                  <a:txBody>
                    <a:bodyPr/>
                    <a:lstStyle/>
                    <a:p>
                      <a:pPr algn="l" fontAlgn="b"/>
                      <a:r>
                        <a:rPr lang="en-GB" sz="1600" u="none" strike="noStrike" dirty="0">
                          <a:effectLst/>
                        </a:rPr>
                        <a:t>DLI 6 Communities having achieved community-wide sanitation status (ODF+) or number of ODF+ communities having maintained their status</a:t>
                      </a:r>
                      <a:endParaRPr lang="en-GB" sz="1600" b="0" i="0" u="none" strike="noStrike" dirty="0">
                        <a:solidFill>
                          <a:srgbClr val="000000"/>
                        </a:solidFill>
                        <a:effectLst/>
                        <a:latin typeface="Calibri" panose="020F0502020204030204" pitchFamily="34" charset="0"/>
                      </a:endParaRPr>
                    </a:p>
                  </a:txBody>
                  <a:tcPr marL="8657" marR="8657" marT="8657" marB="0" anchor="b"/>
                </a:tc>
                <a:tc>
                  <a:txBody>
                    <a:bodyPr/>
                    <a:lstStyle/>
                    <a:p>
                      <a:pPr algn="r" fontAlgn="ctr"/>
                      <a:r>
                        <a:rPr lang="en-NG" sz="1600" u="none" strike="noStrike" dirty="0">
                          <a:effectLst/>
                        </a:rPr>
                        <a:t>0</a:t>
                      </a:r>
                      <a:endParaRPr lang="en-NG" sz="1600" b="0" i="0" u="none" strike="noStrike" dirty="0">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19</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44</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76</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100</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130</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131</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500</a:t>
                      </a:r>
                      <a:endParaRPr lang="en-NG" sz="1600" b="0" i="0" u="none" strike="noStrike">
                        <a:solidFill>
                          <a:srgbClr val="000000"/>
                        </a:solidFill>
                        <a:effectLst/>
                        <a:latin typeface="Calibri" panose="020F0502020204030204" pitchFamily="34" charset="0"/>
                      </a:endParaRPr>
                    </a:p>
                  </a:txBody>
                  <a:tcPr marL="8657" marR="8657" marT="8657" marB="0" anchor="ctr"/>
                </a:tc>
                <a:extLst>
                  <a:ext uri="{0D108BD9-81ED-4DB2-BD59-A6C34878D82A}">
                    <a16:rowId xmlns:a16="http://schemas.microsoft.com/office/drawing/2014/main" val="2659861725"/>
                  </a:ext>
                </a:extLst>
              </a:tr>
              <a:tr h="481712">
                <a:tc>
                  <a:txBody>
                    <a:bodyPr/>
                    <a:lstStyle/>
                    <a:p>
                      <a:pPr algn="l" fontAlgn="b"/>
                      <a:r>
                        <a:rPr lang="en-NG" sz="1600" u="none" strike="noStrike">
                          <a:effectLst/>
                        </a:rPr>
                        <a:t> </a:t>
                      </a:r>
                      <a:endParaRPr lang="en-NG" sz="1600" b="1" i="0" u="none" strike="noStrike">
                        <a:solidFill>
                          <a:srgbClr val="000000"/>
                        </a:solidFill>
                        <a:effectLst/>
                        <a:latin typeface="Calibri" panose="020F0502020204030204" pitchFamily="34" charset="0"/>
                      </a:endParaRPr>
                    </a:p>
                  </a:txBody>
                  <a:tcPr marL="8657" marR="8657" marT="8657" marB="0" anchor="b"/>
                </a:tc>
                <a:tc>
                  <a:txBody>
                    <a:bodyPr/>
                    <a:lstStyle/>
                    <a:p>
                      <a:pPr algn="l" fontAlgn="b"/>
                      <a:r>
                        <a:rPr lang="en-GB" sz="1600" u="none" strike="noStrike" dirty="0">
                          <a:effectLst/>
                        </a:rPr>
                        <a:t>Expected Target based on Notional Allocation</a:t>
                      </a:r>
                      <a:endParaRPr lang="en-GB" sz="1600" b="0" i="0" u="none" strike="noStrike" dirty="0">
                        <a:solidFill>
                          <a:srgbClr val="000000"/>
                        </a:solidFill>
                        <a:effectLst/>
                        <a:latin typeface="Calibri" panose="020F0502020204030204" pitchFamily="34" charset="0"/>
                      </a:endParaRPr>
                    </a:p>
                  </a:txBody>
                  <a:tcPr marL="8657" marR="8657" marT="8657" marB="0" anchor="b"/>
                </a:tc>
                <a:tc>
                  <a:txBody>
                    <a:bodyPr/>
                    <a:lstStyle/>
                    <a:p>
                      <a:pPr algn="l" fontAlgn="ctr"/>
                      <a:r>
                        <a:rPr lang="en-NG" sz="1600" u="none" strike="noStrike" dirty="0">
                          <a:effectLst/>
                        </a:rPr>
                        <a:t> </a:t>
                      </a:r>
                      <a:endParaRPr lang="en-NG" sz="1600" b="0" i="0" u="none" strike="noStrike" dirty="0">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2.0957</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4.8532</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8.3828</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11.03</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14.339</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14.4493</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dirty="0">
                          <a:solidFill>
                            <a:srgbClr val="92D050"/>
                          </a:solidFill>
                          <a:effectLst/>
                        </a:rPr>
                        <a:t>55.15</a:t>
                      </a:r>
                      <a:endParaRPr lang="en-NG" sz="1600" b="0" i="0" u="none" strike="noStrike" dirty="0">
                        <a:solidFill>
                          <a:srgbClr val="92D050"/>
                        </a:solidFill>
                        <a:effectLst/>
                        <a:latin typeface="Calibri" panose="020F0502020204030204" pitchFamily="34" charset="0"/>
                      </a:endParaRPr>
                    </a:p>
                  </a:txBody>
                  <a:tcPr marL="8657" marR="8657" marT="8657" marB="0" anchor="ctr"/>
                </a:tc>
                <a:extLst>
                  <a:ext uri="{0D108BD9-81ED-4DB2-BD59-A6C34878D82A}">
                    <a16:rowId xmlns:a16="http://schemas.microsoft.com/office/drawing/2014/main" val="2584122639"/>
                  </a:ext>
                </a:extLst>
              </a:tr>
              <a:tr h="1428334">
                <a:tc>
                  <a:txBody>
                    <a:bodyPr/>
                    <a:lstStyle/>
                    <a:p>
                      <a:pPr algn="l" fontAlgn="b"/>
                      <a:r>
                        <a:rPr lang="en-NG" sz="1600" u="none" strike="noStrike">
                          <a:effectLst/>
                        </a:rPr>
                        <a:t> </a:t>
                      </a:r>
                      <a:endParaRPr lang="en-NG" sz="1600" b="1" i="0" u="none" strike="noStrike">
                        <a:solidFill>
                          <a:srgbClr val="000000"/>
                        </a:solidFill>
                        <a:effectLst/>
                        <a:latin typeface="Calibri" panose="020F0502020204030204" pitchFamily="34" charset="0"/>
                      </a:endParaRPr>
                    </a:p>
                  </a:txBody>
                  <a:tcPr marL="8657" marR="8657" marT="8657" marB="0" anchor="b"/>
                </a:tc>
                <a:tc>
                  <a:txBody>
                    <a:bodyPr/>
                    <a:lstStyle/>
                    <a:p>
                      <a:pPr algn="l" fontAlgn="b"/>
                      <a:r>
                        <a:rPr lang="en-GB" sz="1600" u="none" strike="noStrike" dirty="0">
                          <a:effectLst/>
                        </a:rPr>
                        <a:t>Communities having achieved and/or maintained community-wide sanitation status (declared and verified as ODF+) - rural (Number</a:t>
                      </a:r>
                      <a:endParaRPr lang="en-GB" sz="1600" b="0" i="0" u="none" strike="noStrike" dirty="0">
                        <a:solidFill>
                          <a:srgbClr val="000000"/>
                        </a:solidFill>
                        <a:effectLst/>
                        <a:latin typeface="Calibri" panose="020F0502020204030204" pitchFamily="34" charset="0"/>
                      </a:endParaRPr>
                    </a:p>
                  </a:txBody>
                  <a:tcPr marL="8657" marR="8657" marT="8657" marB="0" anchor="b"/>
                </a:tc>
                <a:tc>
                  <a:txBody>
                    <a:bodyPr/>
                    <a:lstStyle/>
                    <a:p>
                      <a:pPr algn="r" fontAlgn="ctr"/>
                      <a:r>
                        <a:rPr lang="en-NG" sz="1600" u="none" strike="noStrike" dirty="0">
                          <a:effectLst/>
                        </a:rPr>
                        <a:t>0</a:t>
                      </a:r>
                      <a:endParaRPr lang="en-NG" sz="1600" b="0" i="0" u="none" strike="noStrike" dirty="0">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19</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dirty="0">
                          <a:effectLst/>
                        </a:rPr>
                        <a:t>37</a:t>
                      </a:r>
                      <a:endParaRPr lang="en-NG" sz="1600" b="0" i="0" u="none" strike="noStrike" dirty="0">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57</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dirty="0">
                          <a:effectLst/>
                        </a:rPr>
                        <a:t>75</a:t>
                      </a:r>
                      <a:endParaRPr lang="en-NG" sz="1600" b="0" i="0" u="none" strike="noStrike" dirty="0">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93</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dirty="0">
                          <a:effectLst/>
                        </a:rPr>
                        <a:t>94</a:t>
                      </a:r>
                      <a:endParaRPr lang="en-NG" sz="1600" b="0" i="0" u="none" strike="noStrike" dirty="0">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375</a:t>
                      </a:r>
                      <a:endParaRPr lang="en-NG" sz="1600" b="0" i="0" u="none" strike="noStrike">
                        <a:solidFill>
                          <a:srgbClr val="000000"/>
                        </a:solidFill>
                        <a:effectLst/>
                        <a:latin typeface="Calibri" panose="020F0502020204030204" pitchFamily="34" charset="0"/>
                      </a:endParaRPr>
                    </a:p>
                  </a:txBody>
                  <a:tcPr marL="8657" marR="8657" marT="8657" marB="0" anchor="ctr"/>
                </a:tc>
                <a:extLst>
                  <a:ext uri="{0D108BD9-81ED-4DB2-BD59-A6C34878D82A}">
                    <a16:rowId xmlns:a16="http://schemas.microsoft.com/office/drawing/2014/main" val="3291334644"/>
                  </a:ext>
                </a:extLst>
              </a:tr>
              <a:tr h="481712">
                <a:tc>
                  <a:txBody>
                    <a:bodyPr/>
                    <a:lstStyle/>
                    <a:p>
                      <a:pPr algn="l" fontAlgn="b"/>
                      <a:r>
                        <a:rPr lang="en-NG" sz="1600" u="none" strike="noStrike">
                          <a:effectLst/>
                        </a:rPr>
                        <a:t> </a:t>
                      </a:r>
                      <a:endParaRPr lang="en-NG" sz="1600" b="1" i="0" u="none" strike="noStrike">
                        <a:solidFill>
                          <a:srgbClr val="000000"/>
                        </a:solidFill>
                        <a:effectLst/>
                        <a:latin typeface="Calibri" panose="020F0502020204030204" pitchFamily="34" charset="0"/>
                      </a:endParaRPr>
                    </a:p>
                  </a:txBody>
                  <a:tcPr marL="8657" marR="8657" marT="8657" marB="0" anchor="b"/>
                </a:tc>
                <a:tc>
                  <a:txBody>
                    <a:bodyPr/>
                    <a:lstStyle/>
                    <a:p>
                      <a:pPr algn="l" fontAlgn="b"/>
                      <a:r>
                        <a:rPr lang="en-GB" sz="1600" u="none" strike="noStrike" dirty="0">
                          <a:effectLst/>
                        </a:rPr>
                        <a:t>Expected Target based on Notional Allocation</a:t>
                      </a:r>
                      <a:endParaRPr lang="en-GB" sz="1600" b="0" i="0" u="none" strike="noStrike" dirty="0">
                        <a:solidFill>
                          <a:srgbClr val="000000"/>
                        </a:solidFill>
                        <a:effectLst/>
                        <a:latin typeface="Calibri" panose="020F0502020204030204" pitchFamily="34" charset="0"/>
                      </a:endParaRPr>
                    </a:p>
                  </a:txBody>
                  <a:tcPr marL="8657" marR="8657" marT="8657" marB="0" anchor="b"/>
                </a:tc>
                <a:tc>
                  <a:txBody>
                    <a:bodyPr/>
                    <a:lstStyle/>
                    <a:p>
                      <a:pPr algn="l" fontAlgn="ctr"/>
                      <a:r>
                        <a:rPr lang="en-NG" sz="1600" u="none" strike="noStrike" dirty="0">
                          <a:effectLst/>
                        </a:rPr>
                        <a:t> </a:t>
                      </a:r>
                      <a:endParaRPr lang="en-NG" sz="1600" b="0" i="0" u="none" strike="noStrike" dirty="0">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dirty="0">
                          <a:effectLst/>
                        </a:rPr>
                        <a:t>2.0957</a:t>
                      </a:r>
                      <a:endParaRPr lang="en-NG" sz="1600" b="0" i="0" u="none" strike="noStrike" dirty="0">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4.0811</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6.2871</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dirty="0">
                          <a:effectLst/>
                        </a:rPr>
                        <a:t>8.2725</a:t>
                      </a:r>
                      <a:endParaRPr lang="en-NG" sz="1600" b="0" i="0" u="none" strike="noStrike" dirty="0">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10.2579</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10.3682</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dirty="0">
                          <a:solidFill>
                            <a:srgbClr val="92D050"/>
                          </a:solidFill>
                          <a:effectLst/>
                        </a:rPr>
                        <a:t>41.3625</a:t>
                      </a:r>
                      <a:endParaRPr lang="en-NG" sz="1600" b="0" i="0" u="none" strike="noStrike" dirty="0">
                        <a:solidFill>
                          <a:srgbClr val="92D050"/>
                        </a:solidFill>
                        <a:effectLst/>
                        <a:latin typeface="Calibri" panose="020F0502020204030204" pitchFamily="34" charset="0"/>
                      </a:endParaRPr>
                    </a:p>
                  </a:txBody>
                  <a:tcPr marL="8657" marR="8657" marT="8657" marB="0" anchor="ctr"/>
                </a:tc>
                <a:extLst>
                  <a:ext uri="{0D108BD9-81ED-4DB2-BD59-A6C34878D82A}">
                    <a16:rowId xmlns:a16="http://schemas.microsoft.com/office/drawing/2014/main" val="4239700693"/>
                  </a:ext>
                </a:extLst>
              </a:tr>
              <a:tr h="1664988">
                <a:tc>
                  <a:txBody>
                    <a:bodyPr/>
                    <a:lstStyle/>
                    <a:p>
                      <a:pPr algn="l" fontAlgn="b"/>
                      <a:r>
                        <a:rPr lang="en-NG" sz="1600" u="none" strike="noStrike">
                          <a:effectLst/>
                        </a:rPr>
                        <a:t> </a:t>
                      </a:r>
                      <a:endParaRPr lang="en-NG" sz="1600" b="1" i="0" u="none" strike="noStrike">
                        <a:solidFill>
                          <a:srgbClr val="000000"/>
                        </a:solidFill>
                        <a:effectLst/>
                        <a:latin typeface="Calibri" panose="020F0502020204030204" pitchFamily="34" charset="0"/>
                      </a:endParaRPr>
                    </a:p>
                  </a:txBody>
                  <a:tcPr marL="8657" marR="8657" marT="8657" marB="0" anchor="b"/>
                </a:tc>
                <a:tc>
                  <a:txBody>
                    <a:bodyPr/>
                    <a:lstStyle/>
                    <a:p>
                      <a:pPr algn="l" fontAlgn="ctr"/>
                      <a:r>
                        <a:rPr lang="en-GB" sz="1600" u="none" strike="noStrike" dirty="0">
                          <a:effectLst/>
                        </a:rPr>
                        <a:t>Communities having achieved and/or maintained community-wide sanitation status (declared and verified as ODF+) - urban and small towns (Number)</a:t>
                      </a:r>
                      <a:endParaRPr lang="en-GB" sz="1600" b="0" i="0" u="none" strike="noStrike" dirty="0">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0</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0</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6</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dirty="0">
                          <a:effectLst/>
                        </a:rPr>
                        <a:t>20</a:t>
                      </a:r>
                      <a:endParaRPr lang="en-NG" sz="1600" b="0" i="0" u="none" strike="noStrike" dirty="0">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25</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dirty="0">
                          <a:effectLst/>
                        </a:rPr>
                        <a:t>36</a:t>
                      </a:r>
                      <a:endParaRPr lang="en-NG" sz="1600" b="0" i="0" u="none" strike="noStrike" dirty="0">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dirty="0">
                          <a:effectLst/>
                        </a:rPr>
                        <a:t>38</a:t>
                      </a:r>
                      <a:endParaRPr lang="en-NG" sz="1600" b="0" i="0" u="none" strike="noStrike" dirty="0">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dirty="0">
                          <a:effectLst/>
                        </a:rPr>
                        <a:t>125</a:t>
                      </a:r>
                      <a:endParaRPr lang="en-NG" sz="1600" b="0" i="0" u="none" strike="noStrike" dirty="0">
                        <a:solidFill>
                          <a:srgbClr val="000000"/>
                        </a:solidFill>
                        <a:effectLst/>
                        <a:latin typeface="Calibri" panose="020F0502020204030204" pitchFamily="34" charset="0"/>
                      </a:endParaRPr>
                    </a:p>
                  </a:txBody>
                  <a:tcPr marL="8657" marR="8657" marT="8657" marB="0" anchor="ctr"/>
                </a:tc>
                <a:extLst>
                  <a:ext uri="{0D108BD9-81ED-4DB2-BD59-A6C34878D82A}">
                    <a16:rowId xmlns:a16="http://schemas.microsoft.com/office/drawing/2014/main" val="4054582956"/>
                  </a:ext>
                </a:extLst>
              </a:tr>
              <a:tr h="481712">
                <a:tc>
                  <a:txBody>
                    <a:bodyPr/>
                    <a:lstStyle/>
                    <a:p>
                      <a:pPr algn="l" fontAlgn="b"/>
                      <a:r>
                        <a:rPr lang="en-NG" sz="1600" u="none" strike="noStrike">
                          <a:effectLst/>
                        </a:rPr>
                        <a:t> </a:t>
                      </a:r>
                      <a:endParaRPr lang="en-NG" sz="1600" b="1" i="0" u="none" strike="noStrike">
                        <a:solidFill>
                          <a:srgbClr val="000000"/>
                        </a:solidFill>
                        <a:effectLst/>
                        <a:latin typeface="Calibri" panose="020F0502020204030204" pitchFamily="34" charset="0"/>
                      </a:endParaRPr>
                    </a:p>
                  </a:txBody>
                  <a:tcPr marL="8657" marR="8657" marT="8657" marB="0" anchor="b"/>
                </a:tc>
                <a:tc>
                  <a:txBody>
                    <a:bodyPr/>
                    <a:lstStyle/>
                    <a:p>
                      <a:pPr algn="l" fontAlgn="b"/>
                      <a:r>
                        <a:rPr lang="en-GB" sz="1600" u="none" strike="noStrike" dirty="0">
                          <a:effectLst/>
                        </a:rPr>
                        <a:t>Expected Target based on Notional Allocation</a:t>
                      </a:r>
                      <a:endParaRPr lang="en-GB" sz="1600" b="0" i="0" u="none" strike="noStrike" dirty="0">
                        <a:solidFill>
                          <a:srgbClr val="000000"/>
                        </a:solidFill>
                        <a:effectLst/>
                        <a:latin typeface="Calibri" panose="020F0502020204030204" pitchFamily="34" charset="0"/>
                      </a:endParaRPr>
                    </a:p>
                  </a:txBody>
                  <a:tcPr marL="8657" marR="8657" marT="8657" marB="0" anchor="b"/>
                </a:tc>
                <a:tc>
                  <a:txBody>
                    <a:bodyPr/>
                    <a:lstStyle/>
                    <a:p>
                      <a:pPr algn="l" fontAlgn="ctr"/>
                      <a:r>
                        <a:rPr lang="en-NG" sz="1600" u="none" strike="noStrike" dirty="0">
                          <a:effectLst/>
                        </a:rPr>
                        <a:t> </a:t>
                      </a:r>
                      <a:endParaRPr lang="en-NG" sz="1600" b="0" i="0" u="none" strike="noStrike" dirty="0">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0</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0.6618</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2.206</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2.7575</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3.9708</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a:effectLst/>
                        </a:rPr>
                        <a:t>4.1914</a:t>
                      </a:r>
                      <a:endParaRPr lang="en-NG" sz="1600" b="0" i="0" u="none" strike="noStrike">
                        <a:solidFill>
                          <a:srgbClr val="000000"/>
                        </a:solidFill>
                        <a:effectLst/>
                        <a:latin typeface="Calibri" panose="020F0502020204030204" pitchFamily="34" charset="0"/>
                      </a:endParaRPr>
                    </a:p>
                  </a:txBody>
                  <a:tcPr marL="8657" marR="8657" marT="8657" marB="0" anchor="ctr"/>
                </a:tc>
                <a:tc>
                  <a:txBody>
                    <a:bodyPr/>
                    <a:lstStyle/>
                    <a:p>
                      <a:pPr algn="r" fontAlgn="ctr"/>
                      <a:r>
                        <a:rPr lang="en-NG" sz="1600" u="none" strike="noStrike" dirty="0">
                          <a:solidFill>
                            <a:srgbClr val="92D050"/>
                          </a:solidFill>
                          <a:effectLst/>
                        </a:rPr>
                        <a:t>13.7875</a:t>
                      </a:r>
                      <a:endParaRPr lang="en-NG" sz="1600" b="0" i="0" u="none" strike="noStrike" dirty="0">
                        <a:solidFill>
                          <a:srgbClr val="92D050"/>
                        </a:solidFill>
                        <a:effectLst/>
                        <a:latin typeface="Calibri" panose="020F0502020204030204" pitchFamily="34" charset="0"/>
                      </a:endParaRPr>
                    </a:p>
                  </a:txBody>
                  <a:tcPr marL="8657" marR="8657" marT="8657" marB="0" anchor="ctr"/>
                </a:tc>
                <a:extLst>
                  <a:ext uri="{0D108BD9-81ED-4DB2-BD59-A6C34878D82A}">
                    <a16:rowId xmlns:a16="http://schemas.microsoft.com/office/drawing/2014/main" val="578897052"/>
                  </a:ext>
                </a:extLst>
              </a:tr>
            </a:tbl>
          </a:graphicData>
        </a:graphic>
      </p:graphicFrame>
    </p:spTree>
    <p:extLst>
      <p:ext uri="{BB962C8B-B14F-4D97-AF65-F5344CB8AC3E}">
        <p14:creationId xmlns:p14="http://schemas.microsoft.com/office/powerpoint/2010/main" val="3997347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920DDD0-94B1-C039-74BA-B7B9E5E5C8BF}"/>
              </a:ext>
            </a:extLst>
          </p:cNvPr>
          <p:cNvGraphicFramePr>
            <a:graphicFrameLocks noGrp="1"/>
          </p:cNvGraphicFramePr>
          <p:nvPr>
            <p:extLst>
              <p:ext uri="{D42A27DB-BD31-4B8C-83A1-F6EECF244321}">
                <p14:modId xmlns:p14="http://schemas.microsoft.com/office/powerpoint/2010/main" val="3527580749"/>
              </p:ext>
            </p:extLst>
          </p:nvPr>
        </p:nvGraphicFramePr>
        <p:xfrm>
          <a:off x="107576" y="237486"/>
          <a:ext cx="12084424" cy="6383028"/>
        </p:xfrm>
        <a:graphic>
          <a:graphicData uri="http://schemas.openxmlformats.org/drawingml/2006/table">
            <a:tbl>
              <a:tblPr>
                <a:tableStyleId>{5C22544A-7EE6-4342-B048-85BDC9FD1C3A}</a:tableStyleId>
              </a:tblPr>
              <a:tblGrid>
                <a:gridCol w="449654">
                  <a:extLst>
                    <a:ext uri="{9D8B030D-6E8A-4147-A177-3AD203B41FA5}">
                      <a16:colId xmlns:a16="http://schemas.microsoft.com/office/drawing/2014/main" val="2178539158"/>
                    </a:ext>
                  </a:extLst>
                </a:gridCol>
                <a:gridCol w="2416884">
                  <a:extLst>
                    <a:ext uri="{9D8B030D-6E8A-4147-A177-3AD203B41FA5}">
                      <a16:colId xmlns:a16="http://schemas.microsoft.com/office/drawing/2014/main" val="3765083000"/>
                    </a:ext>
                  </a:extLst>
                </a:gridCol>
                <a:gridCol w="674480">
                  <a:extLst>
                    <a:ext uri="{9D8B030D-6E8A-4147-A177-3AD203B41FA5}">
                      <a16:colId xmlns:a16="http://schemas.microsoft.com/office/drawing/2014/main" val="3934010195"/>
                    </a:ext>
                  </a:extLst>
                </a:gridCol>
                <a:gridCol w="1236546">
                  <a:extLst>
                    <a:ext uri="{9D8B030D-6E8A-4147-A177-3AD203B41FA5}">
                      <a16:colId xmlns:a16="http://schemas.microsoft.com/office/drawing/2014/main" val="1431460582"/>
                    </a:ext>
                  </a:extLst>
                </a:gridCol>
                <a:gridCol w="1194391">
                  <a:extLst>
                    <a:ext uri="{9D8B030D-6E8A-4147-A177-3AD203B41FA5}">
                      <a16:colId xmlns:a16="http://schemas.microsoft.com/office/drawing/2014/main" val="205552913"/>
                    </a:ext>
                  </a:extLst>
                </a:gridCol>
                <a:gridCol w="1222495">
                  <a:extLst>
                    <a:ext uri="{9D8B030D-6E8A-4147-A177-3AD203B41FA5}">
                      <a16:colId xmlns:a16="http://schemas.microsoft.com/office/drawing/2014/main" val="1760309709"/>
                    </a:ext>
                  </a:extLst>
                </a:gridCol>
                <a:gridCol w="1138183">
                  <a:extLst>
                    <a:ext uri="{9D8B030D-6E8A-4147-A177-3AD203B41FA5}">
                      <a16:colId xmlns:a16="http://schemas.microsoft.com/office/drawing/2014/main" val="3712363568"/>
                    </a:ext>
                  </a:extLst>
                </a:gridCol>
                <a:gridCol w="1306802">
                  <a:extLst>
                    <a:ext uri="{9D8B030D-6E8A-4147-A177-3AD203B41FA5}">
                      <a16:colId xmlns:a16="http://schemas.microsoft.com/office/drawing/2014/main" val="230876243"/>
                    </a:ext>
                  </a:extLst>
                </a:gridCol>
                <a:gridCol w="1194391">
                  <a:extLst>
                    <a:ext uri="{9D8B030D-6E8A-4147-A177-3AD203B41FA5}">
                      <a16:colId xmlns:a16="http://schemas.microsoft.com/office/drawing/2014/main" val="1551573965"/>
                    </a:ext>
                  </a:extLst>
                </a:gridCol>
                <a:gridCol w="1250598">
                  <a:extLst>
                    <a:ext uri="{9D8B030D-6E8A-4147-A177-3AD203B41FA5}">
                      <a16:colId xmlns:a16="http://schemas.microsoft.com/office/drawing/2014/main" val="253050891"/>
                    </a:ext>
                  </a:extLst>
                </a:gridCol>
              </a:tblGrid>
              <a:tr h="2043391">
                <a:tc>
                  <a:txBody>
                    <a:bodyPr/>
                    <a:lstStyle/>
                    <a:p>
                      <a:pPr algn="r" fontAlgn="b"/>
                      <a:r>
                        <a:rPr lang="en-NG" sz="1400" u="none" strike="noStrike">
                          <a:effectLst/>
                        </a:rPr>
                        <a:t>7</a:t>
                      </a:r>
                      <a:endParaRPr lang="en-NG" sz="1400" b="1" i="0" u="none" strike="noStrike">
                        <a:solidFill>
                          <a:srgbClr val="000000"/>
                        </a:solidFill>
                        <a:effectLst/>
                        <a:latin typeface="Calibri" panose="020F0502020204030204" pitchFamily="34" charset="0"/>
                      </a:endParaRPr>
                    </a:p>
                  </a:txBody>
                  <a:tcPr marL="8433" marR="8433" marT="8433" marB="0" anchor="b"/>
                </a:tc>
                <a:tc>
                  <a:txBody>
                    <a:bodyPr/>
                    <a:lstStyle/>
                    <a:p>
                      <a:pPr algn="l" fontAlgn="b"/>
                      <a:r>
                        <a:rPr lang="en-GB" sz="1400" u="none" strike="noStrike" dirty="0">
                          <a:effectLst/>
                        </a:rPr>
                        <a:t>DLI 7</a:t>
                      </a:r>
                      <a:br>
                        <a:rPr lang="en-GB" sz="1400" u="none" strike="noStrike" dirty="0">
                          <a:effectLst/>
                        </a:rPr>
                      </a:br>
                      <a:r>
                        <a:rPr lang="en-GB" sz="1400" u="none" strike="noStrike" dirty="0">
                          <a:effectLst/>
                        </a:rPr>
                        <a:t>Schools and healthcare </a:t>
                      </a:r>
                      <a:br>
                        <a:rPr lang="en-GB" sz="1400" u="none" strike="noStrike" dirty="0">
                          <a:effectLst/>
                        </a:rPr>
                      </a:br>
                      <a:r>
                        <a:rPr lang="en-GB" sz="1400" u="none" strike="noStrike" dirty="0">
                          <a:effectLst/>
                        </a:rPr>
                        <a:t>facilities with functional, </a:t>
                      </a:r>
                      <a:br>
                        <a:rPr lang="en-GB" sz="1400" u="none" strike="noStrike" dirty="0">
                          <a:effectLst/>
                        </a:rPr>
                      </a:br>
                      <a:r>
                        <a:rPr lang="en-GB" sz="1400" u="none" strike="noStrike" dirty="0">
                          <a:effectLst/>
                        </a:rPr>
                        <a:t>improved water supply, </a:t>
                      </a:r>
                      <a:br>
                        <a:rPr lang="en-GB" sz="1400" u="none" strike="noStrike" dirty="0">
                          <a:effectLst/>
                        </a:rPr>
                      </a:br>
                      <a:r>
                        <a:rPr lang="en-GB" sz="1400" u="none" strike="noStrike" dirty="0">
                          <a:effectLst/>
                        </a:rPr>
                        <a:t>sanitation and handwashing </a:t>
                      </a:r>
                      <a:br>
                        <a:rPr lang="en-GB" sz="1400" u="none" strike="noStrike" dirty="0">
                          <a:effectLst/>
                        </a:rPr>
                      </a:br>
                      <a:r>
                        <a:rPr lang="en-GB" sz="1400" u="none" strike="noStrike" dirty="0">
                          <a:effectLst/>
                        </a:rPr>
                        <a:t>facilities constructed or </a:t>
                      </a:r>
                      <a:br>
                        <a:rPr lang="en-GB" sz="1400" u="none" strike="noStrike" dirty="0">
                          <a:effectLst/>
                        </a:rPr>
                      </a:br>
                      <a:r>
                        <a:rPr lang="en-GB" sz="1400" u="none" strike="noStrike" dirty="0">
                          <a:effectLst/>
                        </a:rPr>
                        <a:t>rehabilitated under the </a:t>
                      </a:r>
                      <a:br>
                        <a:rPr lang="en-GB" sz="1400" u="none" strike="noStrike" dirty="0">
                          <a:effectLst/>
                        </a:rPr>
                      </a:br>
                      <a:r>
                        <a:rPr lang="en-GB" sz="1400" u="none" strike="noStrike" dirty="0">
                          <a:effectLst/>
                        </a:rPr>
                        <a:t>program</a:t>
                      </a:r>
                      <a:br>
                        <a:rPr lang="en-GB" sz="1400" u="none" strike="noStrike" dirty="0">
                          <a:effectLst/>
                        </a:rPr>
                      </a:br>
                      <a:endParaRPr lang="en-GB" sz="1400" b="0" i="0" u="none" strike="noStrike" dirty="0">
                        <a:solidFill>
                          <a:srgbClr val="000000"/>
                        </a:solidFill>
                        <a:effectLst/>
                        <a:latin typeface="Calibri" panose="020F0502020204030204" pitchFamily="34" charset="0"/>
                      </a:endParaRPr>
                    </a:p>
                  </a:txBody>
                  <a:tcPr marL="8433" marR="8433" marT="8433" marB="0" anchor="b"/>
                </a:tc>
                <a:tc>
                  <a:txBody>
                    <a:bodyPr/>
                    <a:lstStyle/>
                    <a:p>
                      <a:pPr algn="r" fontAlgn="ctr"/>
                      <a:r>
                        <a:rPr lang="en-NG" sz="1400" u="none" strike="noStrike" dirty="0">
                          <a:effectLst/>
                        </a:rPr>
                        <a:t>0</a:t>
                      </a:r>
                      <a:endParaRPr lang="en-NG" sz="1400" b="0" i="0" u="none" strike="noStrike" dirty="0">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100</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100</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500</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600</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500</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200</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2000</a:t>
                      </a:r>
                      <a:endParaRPr lang="en-NG" sz="1400" b="0" i="0" u="none" strike="noStrike">
                        <a:solidFill>
                          <a:srgbClr val="000000"/>
                        </a:solidFill>
                        <a:effectLst/>
                        <a:latin typeface="Calibri" panose="020F0502020204030204" pitchFamily="34" charset="0"/>
                      </a:endParaRPr>
                    </a:p>
                  </a:txBody>
                  <a:tcPr marL="8433" marR="8433" marT="8433" marB="0" anchor="ctr"/>
                </a:tc>
                <a:extLst>
                  <a:ext uri="{0D108BD9-81ED-4DB2-BD59-A6C34878D82A}">
                    <a16:rowId xmlns:a16="http://schemas.microsoft.com/office/drawing/2014/main" val="3099771726"/>
                  </a:ext>
                </a:extLst>
              </a:tr>
              <a:tr h="461036">
                <a:tc>
                  <a:txBody>
                    <a:bodyPr/>
                    <a:lstStyle/>
                    <a:p>
                      <a:pPr algn="l" fontAlgn="b"/>
                      <a:r>
                        <a:rPr lang="en-NG" sz="1000" u="none" strike="noStrike">
                          <a:effectLst/>
                        </a:rPr>
                        <a:t> </a:t>
                      </a:r>
                      <a:endParaRPr lang="en-NG" sz="1000" b="1" i="0" u="none" strike="noStrike">
                        <a:solidFill>
                          <a:srgbClr val="000000"/>
                        </a:solidFill>
                        <a:effectLst/>
                        <a:latin typeface="Calibri" panose="020F0502020204030204" pitchFamily="34" charset="0"/>
                      </a:endParaRPr>
                    </a:p>
                  </a:txBody>
                  <a:tcPr marL="8433" marR="8433" marT="8433" marB="0" anchor="b"/>
                </a:tc>
                <a:tc>
                  <a:txBody>
                    <a:bodyPr/>
                    <a:lstStyle/>
                    <a:p>
                      <a:pPr algn="l" fontAlgn="b"/>
                      <a:r>
                        <a:rPr lang="en-GB" sz="1400" u="none" strike="noStrike" dirty="0">
                          <a:effectLst/>
                        </a:rPr>
                        <a:t>Expected Target based on Notional Allocation</a:t>
                      </a:r>
                      <a:endParaRPr lang="en-GB" sz="1400" b="0" i="0" u="none" strike="noStrike" dirty="0">
                        <a:solidFill>
                          <a:srgbClr val="000000"/>
                        </a:solidFill>
                        <a:effectLst/>
                        <a:latin typeface="Calibri" panose="020F0502020204030204" pitchFamily="34" charset="0"/>
                      </a:endParaRPr>
                    </a:p>
                  </a:txBody>
                  <a:tcPr marL="8433" marR="8433" marT="8433" marB="0" anchor="b"/>
                </a:tc>
                <a:tc>
                  <a:txBody>
                    <a:bodyPr/>
                    <a:lstStyle/>
                    <a:p>
                      <a:pPr algn="l" fontAlgn="ctr"/>
                      <a:r>
                        <a:rPr lang="en-NG" sz="1400" u="none" strike="noStrike">
                          <a:effectLst/>
                        </a:rPr>
                        <a:t> </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dirty="0">
                          <a:effectLst/>
                        </a:rPr>
                        <a:t>11.03</a:t>
                      </a:r>
                      <a:endParaRPr lang="en-NG" sz="1400" b="0" i="0" u="none" strike="noStrike" dirty="0">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dirty="0">
                          <a:effectLst/>
                        </a:rPr>
                        <a:t>11.03</a:t>
                      </a:r>
                      <a:endParaRPr lang="en-NG" sz="1400" b="0" i="0" u="none" strike="noStrike" dirty="0">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55.15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66.18</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55.15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22.06</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dirty="0">
                          <a:solidFill>
                            <a:srgbClr val="92D050"/>
                          </a:solidFill>
                          <a:effectLst/>
                        </a:rPr>
                        <a:t>220.6</a:t>
                      </a:r>
                      <a:endParaRPr lang="en-NG" sz="1400" b="0" i="0" u="none" strike="noStrike" dirty="0">
                        <a:solidFill>
                          <a:srgbClr val="92D050"/>
                        </a:solidFill>
                        <a:effectLst/>
                        <a:latin typeface="Calibri" panose="020F0502020204030204" pitchFamily="34" charset="0"/>
                      </a:endParaRPr>
                    </a:p>
                  </a:txBody>
                  <a:tcPr marL="8433" marR="8433" marT="8433" marB="0" anchor="ctr"/>
                </a:tc>
                <a:extLst>
                  <a:ext uri="{0D108BD9-81ED-4DB2-BD59-A6C34878D82A}">
                    <a16:rowId xmlns:a16="http://schemas.microsoft.com/office/drawing/2014/main" val="1440860486"/>
                  </a:ext>
                </a:extLst>
              </a:tr>
              <a:tr h="1365239">
                <a:tc>
                  <a:txBody>
                    <a:bodyPr/>
                    <a:lstStyle/>
                    <a:p>
                      <a:pPr algn="l" fontAlgn="b"/>
                      <a:r>
                        <a:rPr lang="en-NG" sz="1000" u="none" strike="noStrike">
                          <a:effectLst/>
                        </a:rPr>
                        <a:t> </a:t>
                      </a:r>
                      <a:endParaRPr lang="en-NG" sz="1000" b="1" i="0" u="none" strike="noStrike">
                        <a:solidFill>
                          <a:srgbClr val="000000"/>
                        </a:solidFill>
                        <a:effectLst/>
                        <a:latin typeface="Calibri" panose="020F0502020204030204" pitchFamily="34" charset="0"/>
                      </a:endParaRPr>
                    </a:p>
                  </a:txBody>
                  <a:tcPr marL="8433" marR="8433" marT="8433" marB="0" anchor="b"/>
                </a:tc>
                <a:tc>
                  <a:txBody>
                    <a:bodyPr/>
                    <a:lstStyle/>
                    <a:p>
                      <a:pPr algn="l" fontAlgn="b"/>
                      <a:r>
                        <a:rPr lang="en-GB" sz="1400" u="none" strike="noStrike">
                          <a:effectLst/>
                        </a:rPr>
                        <a:t>Schools and healthcare facilities with improved water supply, sanitation and handwashing facilities constructed or rehabilitated - rural (Number</a:t>
                      </a:r>
                      <a:endParaRPr lang="en-GB" sz="1400" b="0" i="0" u="none" strike="noStrike">
                        <a:solidFill>
                          <a:srgbClr val="000000"/>
                        </a:solidFill>
                        <a:effectLst/>
                        <a:latin typeface="Calibri" panose="020F0502020204030204" pitchFamily="34" charset="0"/>
                      </a:endParaRPr>
                    </a:p>
                  </a:txBody>
                  <a:tcPr marL="8433" marR="8433" marT="8433" marB="0" anchor="b"/>
                </a:tc>
                <a:tc>
                  <a:txBody>
                    <a:bodyPr/>
                    <a:lstStyle/>
                    <a:p>
                      <a:pPr algn="r" fontAlgn="ctr"/>
                      <a:r>
                        <a:rPr lang="en-NG" sz="1400" u="none" strike="noStrike">
                          <a:effectLst/>
                        </a:rPr>
                        <a:t>0</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75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75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dirty="0">
                          <a:effectLst/>
                        </a:rPr>
                        <a:t>375</a:t>
                      </a:r>
                      <a:endParaRPr lang="en-NG" sz="1400" b="0" i="0" u="none" strike="noStrike" dirty="0">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450</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dirty="0">
                          <a:effectLst/>
                        </a:rPr>
                        <a:t>375</a:t>
                      </a:r>
                      <a:endParaRPr lang="en-NG" sz="1400" b="0" i="0" u="none" strike="noStrike" dirty="0">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dirty="0">
                          <a:effectLst/>
                        </a:rPr>
                        <a:t>150</a:t>
                      </a:r>
                      <a:endParaRPr lang="en-NG" sz="1400" b="0" i="0" u="none" strike="noStrike" dirty="0">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dirty="0">
                          <a:effectLst/>
                        </a:rPr>
                        <a:t>1500</a:t>
                      </a:r>
                      <a:endParaRPr lang="en-NG" sz="1400" b="0" i="0" u="none" strike="noStrike" dirty="0">
                        <a:solidFill>
                          <a:srgbClr val="000000"/>
                        </a:solidFill>
                        <a:effectLst/>
                        <a:latin typeface="Calibri" panose="020F0502020204030204" pitchFamily="34" charset="0"/>
                      </a:endParaRPr>
                    </a:p>
                  </a:txBody>
                  <a:tcPr marL="8433" marR="8433" marT="8433" marB="0" anchor="ctr"/>
                </a:tc>
                <a:extLst>
                  <a:ext uri="{0D108BD9-81ED-4DB2-BD59-A6C34878D82A}">
                    <a16:rowId xmlns:a16="http://schemas.microsoft.com/office/drawing/2014/main" val="1426507886"/>
                  </a:ext>
                </a:extLst>
              </a:tr>
              <a:tr h="461036">
                <a:tc>
                  <a:txBody>
                    <a:bodyPr/>
                    <a:lstStyle/>
                    <a:p>
                      <a:pPr algn="l" fontAlgn="b"/>
                      <a:r>
                        <a:rPr lang="en-NG" sz="1000" u="none" strike="noStrike">
                          <a:effectLst/>
                        </a:rPr>
                        <a:t> </a:t>
                      </a:r>
                      <a:endParaRPr lang="en-NG" sz="1000" b="1" i="0" u="none" strike="noStrike">
                        <a:solidFill>
                          <a:srgbClr val="000000"/>
                        </a:solidFill>
                        <a:effectLst/>
                        <a:latin typeface="Calibri" panose="020F0502020204030204" pitchFamily="34" charset="0"/>
                      </a:endParaRPr>
                    </a:p>
                  </a:txBody>
                  <a:tcPr marL="8433" marR="8433" marT="8433" marB="0" anchor="b"/>
                </a:tc>
                <a:tc>
                  <a:txBody>
                    <a:bodyPr/>
                    <a:lstStyle/>
                    <a:p>
                      <a:pPr algn="l" fontAlgn="b"/>
                      <a:r>
                        <a:rPr lang="en-GB" sz="1400" u="none" strike="noStrike" dirty="0">
                          <a:effectLst/>
                        </a:rPr>
                        <a:t>Expected Target based on Notional Allocation</a:t>
                      </a:r>
                      <a:endParaRPr lang="en-GB" sz="1400" b="0" i="0" u="none" strike="noStrike" dirty="0">
                        <a:solidFill>
                          <a:srgbClr val="000000"/>
                        </a:solidFill>
                        <a:effectLst/>
                        <a:latin typeface="Calibri" panose="020F0502020204030204" pitchFamily="34" charset="0"/>
                      </a:endParaRPr>
                    </a:p>
                  </a:txBody>
                  <a:tcPr marL="8433" marR="8433" marT="8433" marB="0" anchor="b"/>
                </a:tc>
                <a:tc>
                  <a:txBody>
                    <a:bodyPr/>
                    <a:lstStyle/>
                    <a:p>
                      <a:pPr algn="l" fontAlgn="ctr"/>
                      <a:r>
                        <a:rPr lang="en-NG" sz="1400" u="none" strike="noStrike">
                          <a:effectLst/>
                        </a:rPr>
                        <a:t> </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8.2725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8.2725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41.3625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49.635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41.3625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dirty="0">
                          <a:effectLst/>
                        </a:rPr>
                        <a:t>16.545</a:t>
                      </a:r>
                      <a:endParaRPr lang="en-NG" sz="1400" b="0" i="0" u="none" strike="noStrike" dirty="0">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dirty="0">
                          <a:solidFill>
                            <a:srgbClr val="92D050"/>
                          </a:solidFill>
                          <a:effectLst/>
                        </a:rPr>
                        <a:t>165.45</a:t>
                      </a:r>
                      <a:endParaRPr lang="en-NG" sz="1400" b="0" i="0" u="none" strike="noStrike" dirty="0">
                        <a:solidFill>
                          <a:srgbClr val="92D050"/>
                        </a:solidFill>
                        <a:effectLst/>
                        <a:latin typeface="Calibri" panose="020F0502020204030204" pitchFamily="34" charset="0"/>
                      </a:endParaRPr>
                    </a:p>
                  </a:txBody>
                  <a:tcPr marL="8433" marR="8433" marT="8433" marB="0" anchor="ctr"/>
                </a:tc>
                <a:extLst>
                  <a:ext uri="{0D108BD9-81ED-4DB2-BD59-A6C34878D82A}">
                    <a16:rowId xmlns:a16="http://schemas.microsoft.com/office/drawing/2014/main" val="276547990"/>
                  </a:ext>
                </a:extLst>
              </a:tr>
              <a:tr h="1591290">
                <a:tc>
                  <a:txBody>
                    <a:bodyPr/>
                    <a:lstStyle/>
                    <a:p>
                      <a:pPr algn="l" fontAlgn="b"/>
                      <a:r>
                        <a:rPr lang="en-NG" sz="1000" u="none" strike="noStrike">
                          <a:effectLst/>
                        </a:rPr>
                        <a:t> </a:t>
                      </a:r>
                      <a:endParaRPr lang="en-NG" sz="1000" b="1" i="0" u="none" strike="noStrike">
                        <a:solidFill>
                          <a:srgbClr val="000000"/>
                        </a:solidFill>
                        <a:effectLst/>
                        <a:latin typeface="Calibri" panose="020F0502020204030204" pitchFamily="34" charset="0"/>
                      </a:endParaRPr>
                    </a:p>
                  </a:txBody>
                  <a:tcPr marL="8433" marR="8433" marT="8433" marB="0" anchor="b"/>
                </a:tc>
                <a:tc>
                  <a:txBody>
                    <a:bodyPr/>
                    <a:lstStyle/>
                    <a:p>
                      <a:pPr algn="l" fontAlgn="b"/>
                      <a:r>
                        <a:rPr lang="en-GB" sz="1400" u="none" strike="noStrike">
                          <a:effectLst/>
                        </a:rPr>
                        <a:t>Schools and healthcare facilities with improved water supply, sanitation and handwashing facilities constructed or rehabilitated - urban and small towns (Number)</a:t>
                      </a:r>
                      <a:endParaRPr lang="en-GB" sz="1400" b="0" i="0" u="none" strike="noStrike">
                        <a:solidFill>
                          <a:srgbClr val="000000"/>
                        </a:solidFill>
                        <a:effectLst/>
                        <a:latin typeface="Calibri" panose="020F0502020204030204" pitchFamily="34" charset="0"/>
                      </a:endParaRPr>
                    </a:p>
                  </a:txBody>
                  <a:tcPr marL="8433" marR="8433" marT="8433" marB="0" anchor="b"/>
                </a:tc>
                <a:tc>
                  <a:txBody>
                    <a:bodyPr/>
                    <a:lstStyle/>
                    <a:p>
                      <a:pPr algn="l" fontAlgn="ctr"/>
                      <a:r>
                        <a:rPr lang="en-NG" sz="1400" u="none" strike="noStrike">
                          <a:effectLst/>
                        </a:rPr>
                        <a:t> </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25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dirty="0">
                          <a:effectLst/>
                        </a:rPr>
                        <a:t>25</a:t>
                      </a:r>
                      <a:endParaRPr lang="en-NG" sz="1400" b="0" i="0" u="none" strike="noStrike" dirty="0">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125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150</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125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50</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dirty="0">
                          <a:effectLst/>
                        </a:rPr>
                        <a:t>500</a:t>
                      </a:r>
                      <a:endParaRPr lang="en-NG" sz="1400" b="0" i="0" u="none" strike="noStrike" dirty="0">
                        <a:solidFill>
                          <a:srgbClr val="000000"/>
                        </a:solidFill>
                        <a:effectLst/>
                        <a:latin typeface="Calibri" panose="020F0502020204030204" pitchFamily="34" charset="0"/>
                      </a:endParaRPr>
                    </a:p>
                  </a:txBody>
                  <a:tcPr marL="8433" marR="8433" marT="8433" marB="0" anchor="ctr"/>
                </a:tc>
                <a:extLst>
                  <a:ext uri="{0D108BD9-81ED-4DB2-BD59-A6C34878D82A}">
                    <a16:rowId xmlns:a16="http://schemas.microsoft.com/office/drawing/2014/main" val="244626450"/>
                  </a:ext>
                </a:extLst>
              </a:tr>
              <a:tr h="461036">
                <a:tc>
                  <a:txBody>
                    <a:bodyPr/>
                    <a:lstStyle/>
                    <a:p>
                      <a:pPr algn="l" fontAlgn="b"/>
                      <a:r>
                        <a:rPr lang="en-NG" sz="1000" u="none" strike="noStrike">
                          <a:effectLst/>
                        </a:rPr>
                        <a:t> </a:t>
                      </a:r>
                      <a:endParaRPr lang="en-NG" sz="1000" b="1" i="0" u="none" strike="noStrike">
                        <a:solidFill>
                          <a:srgbClr val="000000"/>
                        </a:solidFill>
                        <a:effectLst/>
                        <a:latin typeface="Calibri" panose="020F0502020204030204" pitchFamily="34" charset="0"/>
                      </a:endParaRPr>
                    </a:p>
                  </a:txBody>
                  <a:tcPr marL="8433" marR="8433" marT="8433" marB="0" anchor="b"/>
                </a:tc>
                <a:tc>
                  <a:txBody>
                    <a:bodyPr/>
                    <a:lstStyle/>
                    <a:p>
                      <a:pPr algn="l" fontAlgn="b"/>
                      <a:r>
                        <a:rPr lang="en-GB" sz="1400" u="none" strike="noStrike" dirty="0">
                          <a:effectLst/>
                        </a:rPr>
                        <a:t>Expected Target based on Notional Allocation</a:t>
                      </a:r>
                      <a:endParaRPr lang="en-GB" sz="1400" b="0" i="0" u="none" strike="noStrike" dirty="0">
                        <a:solidFill>
                          <a:srgbClr val="000000"/>
                        </a:solidFill>
                        <a:effectLst/>
                        <a:latin typeface="Calibri" panose="020F0502020204030204" pitchFamily="34" charset="0"/>
                      </a:endParaRPr>
                    </a:p>
                  </a:txBody>
                  <a:tcPr marL="8433" marR="8433" marT="8433" marB="0" anchor="b"/>
                </a:tc>
                <a:tc>
                  <a:txBody>
                    <a:bodyPr/>
                    <a:lstStyle/>
                    <a:p>
                      <a:pPr algn="r" fontAlgn="ctr"/>
                      <a:r>
                        <a:rPr lang="en-NG" sz="1400" u="none" strike="noStrike" dirty="0">
                          <a:effectLst/>
                        </a:rPr>
                        <a:t>0</a:t>
                      </a:r>
                      <a:endParaRPr lang="en-NG" sz="1400" b="0" i="0" u="none" strike="noStrike" dirty="0">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2.7575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2.7575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13.7875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16.545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13.7875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a:effectLst/>
                        </a:rPr>
                        <a:t>5.515</a:t>
                      </a:r>
                      <a:endParaRPr lang="en-NG" sz="1400" b="0" i="0" u="none" strike="noStrike">
                        <a:solidFill>
                          <a:srgbClr val="000000"/>
                        </a:solidFill>
                        <a:effectLst/>
                        <a:latin typeface="Calibri" panose="020F0502020204030204" pitchFamily="34" charset="0"/>
                      </a:endParaRPr>
                    </a:p>
                  </a:txBody>
                  <a:tcPr marL="8433" marR="8433" marT="8433" marB="0" anchor="ctr"/>
                </a:tc>
                <a:tc>
                  <a:txBody>
                    <a:bodyPr/>
                    <a:lstStyle/>
                    <a:p>
                      <a:pPr algn="r" fontAlgn="ctr"/>
                      <a:r>
                        <a:rPr lang="en-NG" sz="1400" u="none" strike="noStrike" dirty="0">
                          <a:solidFill>
                            <a:srgbClr val="92D050"/>
                          </a:solidFill>
                          <a:effectLst/>
                        </a:rPr>
                        <a:t>55.15</a:t>
                      </a:r>
                      <a:endParaRPr lang="en-NG" sz="1400" b="0" i="0" u="none" strike="noStrike" dirty="0">
                        <a:solidFill>
                          <a:srgbClr val="92D050"/>
                        </a:solidFill>
                        <a:effectLst/>
                        <a:latin typeface="Calibri" panose="020F0502020204030204" pitchFamily="34" charset="0"/>
                      </a:endParaRPr>
                    </a:p>
                  </a:txBody>
                  <a:tcPr marL="8433" marR="8433" marT="8433" marB="0" anchor="ctr"/>
                </a:tc>
                <a:extLst>
                  <a:ext uri="{0D108BD9-81ED-4DB2-BD59-A6C34878D82A}">
                    <a16:rowId xmlns:a16="http://schemas.microsoft.com/office/drawing/2014/main" val="2247190835"/>
                  </a:ext>
                </a:extLst>
              </a:tr>
            </a:tbl>
          </a:graphicData>
        </a:graphic>
      </p:graphicFrame>
    </p:spTree>
    <p:extLst>
      <p:ext uri="{BB962C8B-B14F-4D97-AF65-F5344CB8AC3E}">
        <p14:creationId xmlns:p14="http://schemas.microsoft.com/office/powerpoint/2010/main" val="43437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9A4BF-3C7A-4D08-057C-1D3482347EE2}"/>
              </a:ext>
            </a:extLst>
          </p:cNvPr>
          <p:cNvSpPr>
            <a:spLocks noGrp="1"/>
          </p:cNvSpPr>
          <p:nvPr>
            <p:ph type="title"/>
          </p:nvPr>
        </p:nvSpPr>
        <p:spPr>
          <a:xfrm>
            <a:off x="1451579" y="2636520"/>
            <a:ext cx="9603275" cy="1706880"/>
          </a:xfrm>
        </p:spPr>
        <p:txBody>
          <a:bodyPr>
            <a:noAutofit/>
          </a:bodyPr>
          <a:lstStyle/>
          <a:p>
            <a:r>
              <a:rPr lang="en-GB" sz="4000" b="1" dirty="0">
                <a:effectLst/>
                <a:latin typeface="Calibri" panose="020F0502020204030204" pitchFamily="34" charset="0"/>
                <a:ea typeface="Calibri" panose="020F0502020204030204" pitchFamily="34" charset="0"/>
                <a:cs typeface="Arial" panose="020B0604020202020204" pitchFamily="34" charset="0"/>
              </a:rPr>
              <a:t>ASSOCIATED DISBURSEMENT EXPECTED PER PROGRAM YEAR PER DLI</a:t>
            </a:r>
            <a:endParaRPr lang="en-NG" sz="4000" dirty="0"/>
          </a:p>
        </p:txBody>
      </p:sp>
    </p:spTree>
    <p:extLst>
      <p:ext uri="{BB962C8B-B14F-4D97-AF65-F5344CB8AC3E}">
        <p14:creationId xmlns:p14="http://schemas.microsoft.com/office/powerpoint/2010/main" val="1462099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0EF85F1-3379-6C29-6575-1DDA5DC3C526}"/>
              </a:ext>
            </a:extLst>
          </p:cNvPr>
          <p:cNvGraphicFramePr>
            <a:graphicFrameLocks noGrp="1"/>
          </p:cNvGraphicFramePr>
          <p:nvPr>
            <p:extLst>
              <p:ext uri="{D42A27DB-BD31-4B8C-83A1-F6EECF244321}">
                <p14:modId xmlns:p14="http://schemas.microsoft.com/office/powerpoint/2010/main" val="1449493521"/>
              </p:ext>
            </p:extLst>
          </p:nvPr>
        </p:nvGraphicFramePr>
        <p:xfrm>
          <a:off x="365760" y="106017"/>
          <a:ext cx="11534691" cy="6029914"/>
        </p:xfrm>
        <a:graphic>
          <a:graphicData uri="http://schemas.openxmlformats.org/drawingml/2006/table">
            <a:tbl>
              <a:tblPr firstRow="1" firstCol="1" bandRow="1">
                <a:tableStyleId>{5C22544A-7EE6-4342-B048-85BDC9FD1C3A}</a:tableStyleId>
              </a:tblPr>
              <a:tblGrid>
                <a:gridCol w="402289">
                  <a:extLst>
                    <a:ext uri="{9D8B030D-6E8A-4147-A177-3AD203B41FA5}">
                      <a16:colId xmlns:a16="http://schemas.microsoft.com/office/drawing/2014/main" val="2844316965"/>
                    </a:ext>
                  </a:extLst>
                </a:gridCol>
                <a:gridCol w="689435">
                  <a:extLst>
                    <a:ext uri="{9D8B030D-6E8A-4147-A177-3AD203B41FA5}">
                      <a16:colId xmlns:a16="http://schemas.microsoft.com/office/drawing/2014/main" val="1667613171"/>
                    </a:ext>
                  </a:extLst>
                </a:gridCol>
                <a:gridCol w="840328">
                  <a:extLst>
                    <a:ext uri="{9D8B030D-6E8A-4147-A177-3AD203B41FA5}">
                      <a16:colId xmlns:a16="http://schemas.microsoft.com/office/drawing/2014/main" val="4287529410"/>
                    </a:ext>
                  </a:extLst>
                </a:gridCol>
                <a:gridCol w="114084">
                  <a:extLst>
                    <a:ext uri="{9D8B030D-6E8A-4147-A177-3AD203B41FA5}">
                      <a16:colId xmlns:a16="http://schemas.microsoft.com/office/drawing/2014/main" val="62091127"/>
                    </a:ext>
                  </a:extLst>
                </a:gridCol>
                <a:gridCol w="778277">
                  <a:extLst>
                    <a:ext uri="{9D8B030D-6E8A-4147-A177-3AD203B41FA5}">
                      <a16:colId xmlns:a16="http://schemas.microsoft.com/office/drawing/2014/main" val="3949834060"/>
                    </a:ext>
                  </a:extLst>
                </a:gridCol>
                <a:gridCol w="1451713">
                  <a:extLst>
                    <a:ext uri="{9D8B030D-6E8A-4147-A177-3AD203B41FA5}">
                      <a16:colId xmlns:a16="http://schemas.microsoft.com/office/drawing/2014/main" val="998823903"/>
                    </a:ext>
                  </a:extLst>
                </a:gridCol>
                <a:gridCol w="1451713">
                  <a:extLst>
                    <a:ext uri="{9D8B030D-6E8A-4147-A177-3AD203B41FA5}">
                      <a16:colId xmlns:a16="http://schemas.microsoft.com/office/drawing/2014/main" val="1283053276"/>
                    </a:ext>
                  </a:extLst>
                </a:gridCol>
                <a:gridCol w="1451713">
                  <a:extLst>
                    <a:ext uri="{9D8B030D-6E8A-4147-A177-3AD203B41FA5}">
                      <a16:colId xmlns:a16="http://schemas.microsoft.com/office/drawing/2014/main" val="1017259458"/>
                    </a:ext>
                  </a:extLst>
                </a:gridCol>
                <a:gridCol w="1451713">
                  <a:extLst>
                    <a:ext uri="{9D8B030D-6E8A-4147-A177-3AD203B41FA5}">
                      <a16:colId xmlns:a16="http://schemas.microsoft.com/office/drawing/2014/main" val="183438833"/>
                    </a:ext>
                  </a:extLst>
                </a:gridCol>
                <a:gridCol w="1451713">
                  <a:extLst>
                    <a:ext uri="{9D8B030D-6E8A-4147-A177-3AD203B41FA5}">
                      <a16:colId xmlns:a16="http://schemas.microsoft.com/office/drawing/2014/main" val="2521962519"/>
                    </a:ext>
                  </a:extLst>
                </a:gridCol>
                <a:gridCol w="1451713">
                  <a:extLst>
                    <a:ext uri="{9D8B030D-6E8A-4147-A177-3AD203B41FA5}">
                      <a16:colId xmlns:a16="http://schemas.microsoft.com/office/drawing/2014/main" val="2424529360"/>
                    </a:ext>
                  </a:extLst>
                </a:gridCol>
              </a:tblGrid>
              <a:tr h="960573">
                <a:tc>
                  <a:txBody>
                    <a:bodyPr/>
                    <a:lstStyle/>
                    <a:p>
                      <a:pPr algn="l">
                        <a:lnSpc>
                          <a:spcPct val="107000"/>
                        </a:lnSpc>
                        <a:spcAft>
                          <a:spcPts val="800"/>
                        </a:spcAft>
                      </a:pPr>
                      <a:r>
                        <a:rPr lang="en-GB" sz="1600" dirty="0">
                          <a:solidFill>
                            <a:schemeClr val="tx1"/>
                          </a:solidFill>
                          <a:effectLst/>
                        </a:rPr>
                        <a:t>S/N</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20000"/>
                        <a:lumOff val="80000"/>
                      </a:schemeClr>
                    </a:solidFill>
                  </a:tcPr>
                </a:tc>
                <a:tc>
                  <a:txBody>
                    <a:bodyPr/>
                    <a:lstStyle/>
                    <a:p>
                      <a:pPr algn="l">
                        <a:lnSpc>
                          <a:spcPct val="107000"/>
                        </a:lnSpc>
                        <a:spcAft>
                          <a:spcPts val="800"/>
                        </a:spcAft>
                      </a:pPr>
                      <a:r>
                        <a:rPr lang="en-GB" sz="1600" dirty="0">
                          <a:solidFill>
                            <a:schemeClr val="tx1"/>
                          </a:solidFill>
                          <a:effectLst/>
                        </a:rPr>
                        <a:t>DLI</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20000"/>
                        <a:lumOff val="80000"/>
                      </a:schemeClr>
                    </a:solidFill>
                  </a:tcPr>
                </a:tc>
                <a:tc gridSpan="2">
                  <a:txBody>
                    <a:bodyPr/>
                    <a:lstStyle/>
                    <a:p>
                      <a:pPr algn="l">
                        <a:lnSpc>
                          <a:spcPct val="107000"/>
                        </a:lnSpc>
                        <a:spcAft>
                          <a:spcPts val="800"/>
                        </a:spcAft>
                      </a:pPr>
                      <a:r>
                        <a:rPr lang="en-GB" sz="1600">
                          <a:solidFill>
                            <a:schemeClr val="tx1"/>
                          </a:solidFill>
                          <a:effectLst/>
                        </a:rPr>
                        <a:t>Baseline</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20000"/>
                        <a:lumOff val="80000"/>
                      </a:schemeClr>
                    </a:solidFill>
                  </a:tcPr>
                </a:tc>
                <a:tc hMerge="1">
                  <a:txBody>
                    <a:bodyPr/>
                    <a:lstStyle/>
                    <a:p>
                      <a:pPr algn="l">
                        <a:lnSpc>
                          <a:spcPct val="107000"/>
                        </a:lnSpc>
                        <a:spcAft>
                          <a:spcPts val="800"/>
                        </a:spcAft>
                      </a:pPr>
                      <a:r>
                        <a:rPr lang="en-GB" sz="1600">
                          <a:effectLst/>
                        </a:rPr>
                        <a:t> </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tc>
                <a:tc>
                  <a:txBody>
                    <a:bodyPr/>
                    <a:lstStyle/>
                    <a:p>
                      <a:pPr algn="l">
                        <a:lnSpc>
                          <a:spcPct val="107000"/>
                        </a:lnSpc>
                        <a:spcAft>
                          <a:spcPts val="800"/>
                        </a:spcAft>
                      </a:pPr>
                      <a:r>
                        <a:rPr lang="en-GB" sz="1600" dirty="0">
                          <a:solidFill>
                            <a:schemeClr val="tx1"/>
                          </a:solidFill>
                          <a:effectLst/>
                        </a:rPr>
                        <a:t> </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20000"/>
                        <a:lumOff val="80000"/>
                      </a:schemeClr>
                    </a:solidFill>
                  </a:tcPr>
                </a:tc>
                <a:tc>
                  <a:txBody>
                    <a:bodyPr/>
                    <a:lstStyle/>
                    <a:p>
                      <a:pPr algn="l">
                        <a:lnSpc>
                          <a:spcPct val="107000"/>
                        </a:lnSpc>
                        <a:spcAft>
                          <a:spcPts val="800"/>
                        </a:spcAft>
                      </a:pPr>
                      <a:r>
                        <a:rPr lang="en-GB" sz="1600">
                          <a:solidFill>
                            <a:schemeClr val="tx1"/>
                          </a:solidFill>
                          <a:effectLst/>
                        </a:rPr>
                        <a:t>Year 2022 (USD)</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20000"/>
                        <a:lumOff val="80000"/>
                      </a:schemeClr>
                    </a:solidFill>
                  </a:tcPr>
                </a:tc>
                <a:tc>
                  <a:txBody>
                    <a:bodyPr/>
                    <a:lstStyle/>
                    <a:p>
                      <a:pPr algn="l">
                        <a:lnSpc>
                          <a:spcPct val="107000"/>
                        </a:lnSpc>
                        <a:spcAft>
                          <a:spcPts val="800"/>
                        </a:spcAft>
                      </a:pPr>
                      <a:r>
                        <a:rPr lang="en-GB" sz="1600">
                          <a:solidFill>
                            <a:schemeClr val="tx1"/>
                          </a:solidFill>
                          <a:effectLst/>
                        </a:rPr>
                        <a:t>Year 2023 (USD)</a:t>
                      </a:r>
                      <a:endParaRPr lang="en-NG" sz="1600">
                        <a:solidFill>
                          <a:schemeClr val="tx1"/>
                        </a:solidFill>
                        <a:effectLst/>
                      </a:endParaRPr>
                    </a:p>
                    <a:p>
                      <a:pPr algn="l">
                        <a:lnSpc>
                          <a:spcPct val="107000"/>
                        </a:lnSpc>
                        <a:spcAft>
                          <a:spcPts val="800"/>
                        </a:spcAft>
                      </a:pPr>
                      <a:r>
                        <a:rPr lang="en-GB" sz="1600">
                          <a:solidFill>
                            <a:schemeClr val="tx1"/>
                          </a:solidFill>
                          <a:effectLst/>
                        </a:rPr>
                        <a:t> </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20000"/>
                        <a:lumOff val="80000"/>
                      </a:schemeClr>
                    </a:solidFill>
                  </a:tcPr>
                </a:tc>
                <a:tc>
                  <a:txBody>
                    <a:bodyPr/>
                    <a:lstStyle/>
                    <a:p>
                      <a:pPr algn="l">
                        <a:lnSpc>
                          <a:spcPct val="107000"/>
                        </a:lnSpc>
                        <a:spcAft>
                          <a:spcPts val="800"/>
                        </a:spcAft>
                      </a:pPr>
                      <a:r>
                        <a:rPr lang="en-GB" sz="1600">
                          <a:solidFill>
                            <a:schemeClr val="tx1"/>
                          </a:solidFill>
                          <a:effectLst/>
                        </a:rPr>
                        <a:t>Year 3 2024 (USD) </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20000"/>
                        <a:lumOff val="80000"/>
                      </a:schemeClr>
                    </a:solidFill>
                  </a:tcPr>
                </a:tc>
                <a:tc>
                  <a:txBody>
                    <a:bodyPr/>
                    <a:lstStyle/>
                    <a:p>
                      <a:pPr algn="l">
                        <a:lnSpc>
                          <a:spcPct val="107000"/>
                        </a:lnSpc>
                        <a:spcAft>
                          <a:spcPts val="800"/>
                        </a:spcAft>
                      </a:pPr>
                      <a:r>
                        <a:rPr lang="en-GB" sz="1600">
                          <a:solidFill>
                            <a:schemeClr val="tx1"/>
                          </a:solidFill>
                          <a:effectLst/>
                        </a:rPr>
                        <a:t>Year 2025 (USD)</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20000"/>
                        <a:lumOff val="80000"/>
                      </a:schemeClr>
                    </a:solidFill>
                  </a:tcPr>
                </a:tc>
                <a:tc>
                  <a:txBody>
                    <a:bodyPr/>
                    <a:lstStyle/>
                    <a:p>
                      <a:pPr algn="l">
                        <a:lnSpc>
                          <a:spcPct val="107000"/>
                        </a:lnSpc>
                        <a:spcAft>
                          <a:spcPts val="800"/>
                        </a:spcAft>
                      </a:pPr>
                      <a:r>
                        <a:rPr lang="en-GB" sz="1600">
                          <a:solidFill>
                            <a:schemeClr val="tx1"/>
                          </a:solidFill>
                          <a:effectLst/>
                        </a:rPr>
                        <a:t>Year 2026 (USD)</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20000"/>
                        <a:lumOff val="80000"/>
                      </a:schemeClr>
                    </a:solidFill>
                  </a:tcPr>
                </a:tc>
                <a:tc>
                  <a:txBody>
                    <a:bodyPr/>
                    <a:lstStyle/>
                    <a:p>
                      <a:pPr algn="l">
                        <a:lnSpc>
                          <a:spcPct val="107000"/>
                        </a:lnSpc>
                        <a:spcAft>
                          <a:spcPts val="800"/>
                        </a:spcAft>
                      </a:pPr>
                      <a:r>
                        <a:rPr lang="en-GB" sz="1600" dirty="0">
                          <a:solidFill>
                            <a:schemeClr val="tx1"/>
                          </a:solidFill>
                          <a:effectLst/>
                        </a:rPr>
                        <a:t>Year 2027 (USD)</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20000"/>
                        <a:lumOff val="80000"/>
                      </a:schemeClr>
                    </a:solidFill>
                  </a:tcPr>
                </a:tc>
                <a:extLst>
                  <a:ext uri="{0D108BD9-81ED-4DB2-BD59-A6C34878D82A}">
                    <a16:rowId xmlns:a16="http://schemas.microsoft.com/office/drawing/2014/main" val="1451593150"/>
                  </a:ext>
                </a:extLst>
              </a:tr>
              <a:tr h="561074">
                <a:tc gridSpan="5">
                  <a:txBody>
                    <a:bodyPr/>
                    <a:lstStyle/>
                    <a:p>
                      <a:pPr algn="l">
                        <a:lnSpc>
                          <a:spcPct val="107000"/>
                        </a:lnSpc>
                        <a:spcAft>
                          <a:spcPts val="800"/>
                        </a:spcAft>
                      </a:pPr>
                      <a:r>
                        <a:rPr lang="en-GB" sz="1600" dirty="0">
                          <a:solidFill>
                            <a:schemeClr val="tx1"/>
                          </a:solidFill>
                          <a:effectLst/>
                        </a:rPr>
                        <a:t>Total allocated amount for FPIU</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pPr algn="l">
                        <a:lnSpc>
                          <a:spcPct val="107000"/>
                        </a:lnSpc>
                        <a:spcAft>
                          <a:spcPts val="800"/>
                        </a:spcAft>
                      </a:pP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tc>
                <a:tc>
                  <a:txBody>
                    <a:bodyPr/>
                    <a:lstStyle/>
                    <a:p>
                      <a:pPr algn="l">
                        <a:lnSpc>
                          <a:spcPct val="107000"/>
                        </a:lnSpc>
                        <a:spcAft>
                          <a:spcPts val="800"/>
                        </a:spcAft>
                      </a:pPr>
                      <a:r>
                        <a:rPr lang="en-GB" sz="1600" dirty="0">
                          <a:effectLst/>
                        </a:rPr>
                        <a:t>2.5M</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tc>
                  <a:txBody>
                    <a:bodyPr/>
                    <a:lstStyle/>
                    <a:p>
                      <a:pPr algn="l">
                        <a:lnSpc>
                          <a:spcPct val="107000"/>
                        </a:lnSpc>
                        <a:spcAft>
                          <a:spcPts val="800"/>
                        </a:spcAft>
                      </a:pPr>
                      <a:r>
                        <a:rPr lang="en-GB" sz="1600" dirty="0">
                          <a:effectLst/>
                        </a:rPr>
                        <a:t>2.5M</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tc>
                  <a:txBody>
                    <a:bodyPr/>
                    <a:lstStyle/>
                    <a:p>
                      <a:pPr algn="l">
                        <a:lnSpc>
                          <a:spcPct val="107000"/>
                        </a:lnSpc>
                        <a:spcAft>
                          <a:spcPts val="800"/>
                        </a:spcAft>
                      </a:pPr>
                      <a:r>
                        <a:rPr lang="en-GB" sz="1600">
                          <a:effectLst/>
                        </a:rPr>
                        <a:t>0.00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tc>
                  <a:txBody>
                    <a:bodyPr/>
                    <a:lstStyle/>
                    <a:p>
                      <a:pPr algn="l">
                        <a:lnSpc>
                          <a:spcPct val="107000"/>
                        </a:lnSpc>
                        <a:spcAft>
                          <a:spcPts val="800"/>
                        </a:spcAft>
                      </a:pPr>
                      <a:r>
                        <a:rPr lang="en-GB" sz="1600" dirty="0">
                          <a:effectLst/>
                        </a:rPr>
                        <a:t>0.00</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tc>
                  <a:txBody>
                    <a:bodyPr/>
                    <a:lstStyle/>
                    <a:p>
                      <a:pPr algn="l">
                        <a:lnSpc>
                          <a:spcPct val="107000"/>
                        </a:lnSpc>
                        <a:spcAft>
                          <a:spcPts val="800"/>
                        </a:spcAft>
                      </a:pPr>
                      <a:r>
                        <a:rPr lang="en-GB" sz="1600" dirty="0">
                          <a:effectLst/>
                        </a:rPr>
                        <a:t>0.00</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tc>
                  <a:txBody>
                    <a:bodyPr/>
                    <a:lstStyle/>
                    <a:p>
                      <a:pPr algn="l">
                        <a:lnSpc>
                          <a:spcPct val="107000"/>
                        </a:lnSpc>
                        <a:spcAft>
                          <a:spcPts val="800"/>
                        </a:spcAft>
                      </a:pPr>
                      <a:r>
                        <a:rPr lang="en-GB" sz="1600">
                          <a:effectLst/>
                        </a:rPr>
                        <a:t>0.00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extLst>
                  <a:ext uri="{0D108BD9-81ED-4DB2-BD59-A6C34878D82A}">
                    <a16:rowId xmlns:a16="http://schemas.microsoft.com/office/drawing/2014/main" val="3813193820"/>
                  </a:ext>
                </a:extLst>
              </a:tr>
              <a:tr h="538761">
                <a:tc>
                  <a:txBody>
                    <a:bodyPr/>
                    <a:lstStyle/>
                    <a:p>
                      <a:pPr algn="l">
                        <a:lnSpc>
                          <a:spcPct val="107000"/>
                        </a:lnSpc>
                        <a:spcAft>
                          <a:spcPts val="800"/>
                        </a:spcAft>
                      </a:pPr>
                      <a:r>
                        <a:rPr lang="en-GB" sz="1600" dirty="0">
                          <a:solidFill>
                            <a:schemeClr val="tx1"/>
                          </a:solidFill>
                          <a:effectLst/>
                        </a:rPr>
                        <a:t>1</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tc>
                  <a:txBody>
                    <a:bodyPr/>
                    <a:lstStyle/>
                    <a:p>
                      <a:pPr algn="l">
                        <a:lnSpc>
                          <a:spcPct val="107000"/>
                        </a:lnSpc>
                        <a:spcAft>
                          <a:spcPts val="800"/>
                        </a:spcAft>
                      </a:pPr>
                      <a:r>
                        <a:rPr lang="en-GB" sz="1600" dirty="0">
                          <a:solidFill>
                            <a:schemeClr val="tx1"/>
                          </a:solidFill>
                          <a:effectLst/>
                        </a:rPr>
                        <a:t>1</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tc>
                  <a:txBody>
                    <a:bodyPr/>
                    <a:lstStyle/>
                    <a:p>
                      <a:pPr algn="l">
                        <a:lnSpc>
                          <a:spcPct val="107000"/>
                        </a:lnSpc>
                        <a:spcAft>
                          <a:spcPts val="800"/>
                        </a:spcAft>
                      </a:pPr>
                      <a:r>
                        <a:rPr lang="en-GB" sz="1600" dirty="0">
                          <a:effectLst/>
                        </a:rPr>
                        <a:t>0</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tc gridSpan="2">
                  <a:txBody>
                    <a:bodyPr/>
                    <a:lstStyle/>
                    <a:p>
                      <a:pPr algn="l">
                        <a:lnSpc>
                          <a:spcPct val="107000"/>
                        </a:lnSpc>
                        <a:spcAft>
                          <a:spcPts val="800"/>
                        </a:spcAft>
                      </a:pPr>
                      <a:r>
                        <a:rPr lang="en-GB" sz="1600">
                          <a:effectLst/>
                        </a:rPr>
                        <a:t>Federal</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tc hMerge="1">
                  <a:txBody>
                    <a:bodyPr/>
                    <a:lstStyle/>
                    <a:p>
                      <a:pPr algn="l">
                        <a:lnSpc>
                          <a:spcPct val="107000"/>
                        </a:lnSpc>
                        <a:spcAft>
                          <a:spcPts val="800"/>
                        </a:spcAft>
                      </a:pP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tc>
                <a:tc>
                  <a:txBody>
                    <a:bodyPr/>
                    <a:lstStyle/>
                    <a:p>
                      <a:pPr algn="l">
                        <a:lnSpc>
                          <a:spcPct val="107000"/>
                        </a:lnSpc>
                        <a:spcAft>
                          <a:spcPts val="800"/>
                        </a:spcAft>
                      </a:pPr>
                      <a:r>
                        <a:rPr lang="en-GB" sz="1600">
                          <a:effectLst/>
                        </a:rPr>
                        <a:t>2.5M</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tc>
                  <a:txBody>
                    <a:bodyPr/>
                    <a:lstStyle/>
                    <a:p>
                      <a:pPr algn="l">
                        <a:lnSpc>
                          <a:spcPct val="107000"/>
                        </a:lnSpc>
                        <a:spcAft>
                          <a:spcPts val="800"/>
                        </a:spcAft>
                      </a:pPr>
                      <a:r>
                        <a:rPr lang="en-GB" sz="1600" dirty="0">
                          <a:effectLst/>
                        </a:rPr>
                        <a:t>2.5M</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tc>
                  <a:txBody>
                    <a:bodyPr/>
                    <a:lstStyle/>
                    <a:p>
                      <a:pPr algn="l">
                        <a:lnSpc>
                          <a:spcPct val="107000"/>
                        </a:lnSpc>
                        <a:spcAft>
                          <a:spcPts val="800"/>
                        </a:spcAft>
                      </a:pPr>
                      <a:r>
                        <a:rPr lang="en-NG" sz="1600" dirty="0">
                          <a:effectLst/>
                        </a:rPr>
                        <a:t>n/a</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tc>
                  <a:txBody>
                    <a:bodyPr/>
                    <a:lstStyle/>
                    <a:p>
                      <a:pPr algn="l">
                        <a:lnSpc>
                          <a:spcPct val="107000"/>
                        </a:lnSpc>
                        <a:spcAft>
                          <a:spcPts val="800"/>
                        </a:spcAft>
                      </a:pPr>
                      <a:r>
                        <a:rPr lang="en-NG" sz="1600">
                          <a:effectLst/>
                        </a:rPr>
                        <a:t>n/a</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tc>
                  <a:txBody>
                    <a:bodyPr/>
                    <a:lstStyle/>
                    <a:p>
                      <a:pPr algn="l">
                        <a:lnSpc>
                          <a:spcPct val="107000"/>
                        </a:lnSpc>
                        <a:spcAft>
                          <a:spcPts val="800"/>
                        </a:spcAft>
                      </a:pPr>
                      <a:r>
                        <a:rPr lang="en-NG" sz="1600" dirty="0">
                          <a:effectLst/>
                        </a:rPr>
                        <a:t>n/a</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tc>
                  <a:txBody>
                    <a:bodyPr/>
                    <a:lstStyle/>
                    <a:p>
                      <a:pPr algn="l">
                        <a:lnSpc>
                          <a:spcPct val="107000"/>
                        </a:lnSpc>
                        <a:spcAft>
                          <a:spcPts val="800"/>
                        </a:spcAft>
                      </a:pPr>
                      <a:r>
                        <a:rPr lang="en-NG" sz="1600" dirty="0">
                          <a:effectLst/>
                        </a:rPr>
                        <a:t>n/a</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3">
                        <a:lumMod val="20000"/>
                        <a:lumOff val="80000"/>
                      </a:schemeClr>
                    </a:solidFill>
                  </a:tcPr>
                </a:tc>
                <a:extLst>
                  <a:ext uri="{0D108BD9-81ED-4DB2-BD59-A6C34878D82A}">
                    <a16:rowId xmlns:a16="http://schemas.microsoft.com/office/drawing/2014/main" val="2806559961"/>
                  </a:ext>
                </a:extLst>
              </a:tr>
              <a:tr h="561074">
                <a:tc gridSpan="5">
                  <a:txBody>
                    <a:bodyPr/>
                    <a:lstStyle/>
                    <a:p>
                      <a:pPr algn="l">
                        <a:lnSpc>
                          <a:spcPct val="107000"/>
                        </a:lnSpc>
                        <a:spcAft>
                          <a:spcPts val="800"/>
                        </a:spcAft>
                      </a:pPr>
                      <a:r>
                        <a:rPr lang="en-GB" sz="1600" dirty="0">
                          <a:solidFill>
                            <a:schemeClr val="tx1"/>
                          </a:solidFill>
                          <a:effectLst/>
                        </a:rPr>
                        <a:t>Total allocated amount for the seven States</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pPr algn="l">
                        <a:lnSpc>
                          <a:spcPct val="107000"/>
                        </a:lnSpc>
                        <a:spcAft>
                          <a:spcPts val="800"/>
                        </a:spcAft>
                      </a:pP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tc>
                <a:tc>
                  <a:txBody>
                    <a:bodyPr/>
                    <a:lstStyle/>
                    <a:p>
                      <a:pPr algn="l">
                        <a:lnSpc>
                          <a:spcPct val="107000"/>
                        </a:lnSpc>
                        <a:spcAft>
                          <a:spcPts val="800"/>
                        </a:spcAft>
                      </a:pPr>
                      <a:r>
                        <a:rPr lang="en-GB" sz="1600" dirty="0">
                          <a:effectLst/>
                        </a:rPr>
                        <a:t>3.5M</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tc>
                  <a:txBody>
                    <a:bodyPr/>
                    <a:lstStyle/>
                    <a:p>
                      <a:pPr algn="l">
                        <a:lnSpc>
                          <a:spcPct val="107000"/>
                        </a:lnSpc>
                        <a:spcAft>
                          <a:spcPts val="800"/>
                        </a:spcAft>
                      </a:pPr>
                      <a:r>
                        <a:rPr lang="en-GB" sz="1600" dirty="0">
                          <a:effectLst/>
                        </a:rPr>
                        <a:t>3.5M</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tc>
                  <a:txBody>
                    <a:bodyPr/>
                    <a:lstStyle/>
                    <a:p>
                      <a:pPr algn="l">
                        <a:lnSpc>
                          <a:spcPct val="107000"/>
                        </a:lnSpc>
                        <a:spcAft>
                          <a:spcPts val="800"/>
                        </a:spcAft>
                      </a:pPr>
                      <a:r>
                        <a:rPr lang="en-GB" sz="1600" dirty="0">
                          <a:effectLst/>
                        </a:rPr>
                        <a:t>7M</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tc>
                  <a:txBody>
                    <a:bodyPr/>
                    <a:lstStyle/>
                    <a:p>
                      <a:pPr algn="l">
                        <a:lnSpc>
                          <a:spcPct val="107000"/>
                        </a:lnSpc>
                        <a:spcAft>
                          <a:spcPts val="800"/>
                        </a:spcAft>
                      </a:pPr>
                      <a:r>
                        <a:rPr lang="en-GB" sz="1600" dirty="0">
                          <a:effectLst/>
                        </a:rPr>
                        <a:t>7M</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tc>
                  <a:txBody>
                    <a:bodyPr/>
                    <a:lstStyle/>
                    <a:p>
                      <a:pPr algn="l">
                        <a:lnSpc>
                          <a:spcPct val="107000"/>
                        </a:lnSpc>
                        <a:spcAft>
                          <a:spcPts val="800"/>
                        </a:spcAft>
                      </a:pPr>
                      <a:r>
                        <a:rPr lang="en-GB" sz="1600">
                          <a:effectLst/>
                        </a:rPr>
                        <a:t>7M</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tc>
                  <a:txBody>
                    <a:bodyPr/>
                    <a:lstStyle/>
                    <a:p>
                      <a:pPr algn="l">
                        <a:lnSpc>
                          <a:spcPct val="107000"/>
                        </a:lnSpc>
                        <a:spcAft>
                          <a:spcPts val="800"/>
                        </a:spcAft>
                      </a:pPr>
                      <a:r>
                        <a:rPr lang="en-GB" sz="1600">
                          <a:effectLst/>
                        </a:rPr>
                        <a:t>7M</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extLst>
                  <a:ext uri="{0D108BD9-81ED-4DB2-BD59-A6C34878D82A}">
                    <a16:rowId xmlns:a16="http://schemas.microsoft.com/office/drawing/2014/main" val="2991169711"/>
                  </a:ext>
                </a:extLst>
              </a:tr>
              <a:tr h="561074">
                <a:tc>
                  <a:txBody>
                    <a:bodyPr/>
                    <a:lstStyle/>
                    <a:p>
                      <a:pPr algn="l">
                        <a:lnSpc>
                          <a:spcPct val="107000"/>
                        </a:lnSpc>
                        <a:spcAft>
                          <a:spcPts val="800"/>
                        </a:spcAft>
                      </a:pPr>
                      <a:r>
                        <a:rPr lang="en-GB" sz="1600" dirty="0">
                          <a:solidFill>
                            <a:schemeClr val="tx1"/>
                          </a:solidFill>
                          <a:effectLst/>
                        </a:rPr>
                        <a:t>2</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tc>
                  <a:txBody>
                    <a:bodyPr/>
                    <a:lstStyle/>
                    <a:p>
                      <a:pPr algn="l">
                        <a:lnSpc>
                          <a:spcPct val="107000"/>
                        </a:lnSpc>
                        <a:spcAft>
                          <a:spcPts val="800"/>
                        </a:spcAft>
                      </a:pPr>
                      <a:r>
                        <a:rPr lang="en-GB" sz="1600" dirty="0">
                          <a:effectLst/>
                        </a:rPr>
                        <a:t>2</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tc>
                  <a:txBody>
                    <a:bodyPr/>
                    <a:lstStyle/>
                    <a:p>
                      <a:pPr algn="l">
                        <a:lnSpc>
                          <a:spcPct val="107000"/>
                        </a:lnSpc>
                        <a:spcAft>
                          <a:spcPts val="800"/>
                        </a:spcAft>
                      </a:pPr>
                      <a:r>
                        <a:rPr lang="en-GB" sz="1600" dirty="0">
                          <a:effectLst/>
                        </a:rPr>
                        <a:t>0</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tc gridSpan="2">
                  <a:txBody>
                    <a:bodyPr/>
                    <a:lstStyle/>
                    <a:p>
                      <a:pPr algn="l">
                        <a:lnSpc>
                          <a:spcPct val="107000"/>
                        </a:lnSpc>
                        <a:spcAft>
                          <a:spcPts val="800"/>
                        </a:spcAft>
                      </a:pPr>
                      <a:r>
                        <a:rPr lang="en-GB" sz="1600" dirty="0">
                          <a:effectLst/>
                        </a:rPr>
                        <a:t>Each state</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tc hMerge="1">
                  <a:txBody>
                    <a:bodyPr/>
                    <a:lstStyle/>
                    <a:p>
                      <a:pPr algn="l">
                        <a:lnSpc>
                          <a:spcPct val="107000"/>
                        </a:lnSpc>
                        <a:spcAft>
                          <a:spcPts val="800"/>
                        </a:spcAft>
                      </a:pP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tc>
                <a:tc>
                  <a:txBody>
                    <a:bodyPr/>
                    <a:lstStyle/>
                    <a:p>
                      <a:pPr algn="l">
                        <a:lnSpc>
                          <a:spcPct val="107000"/>
                        </a:lnSpc>
                        <a:spcAft>
                          <a:spcPts val="800"/>
                        </a:spcAft>
                      </a:pPr>
                      <a:r>
                        <a:rPr lang="en-GB" sz="1600" dirty="0">
                          <a:effectLst/>
                        </a:rPr>
                        <a:t>0.5M</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tc>
                  <a:txBody>
                    <a:bodyPr/>
                    <a:lstStyle/>
                    <a:p>
                      <a:pPr algn="l">
                        <a:lnSpc>
                          <a:spcPct val="107000"/>
                        </a:lnSpc>
                        <a:spcAft>
                          <a:spcPts val="800"/>
                        </a:spcAft>
                      </a:pPr>
                      <a:r>
                        <a:rPr lang="en-GB" sz="1600" dirty="0">
                          <a:effectLst/>
                        </a:rPr>
                        <a:t>0.5M</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tc>
                  <a:txBody>
                    <a:bodyPr/>
                    <a:lstStyle/>
                    <a:p>
                      <a:pPr algn="l">
                        <a:lnSpc>
                          <a:spcPct val="107000"/>
                        </a:lnSpc>
                        <a:spcAft>
                          <a:spcPts val="800"/>
                        </a:spcAft>
                      </a:pPr>
                      <a:r>
                        <a:rPr lang="en-GB" sz="1600" dirty="0">
                          <a:effectLst/>
                        </a:rPr>
                        <a:t>1M</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tc>
                  <a:txBody>
                    <a:bodyPr/>
                    <a:lstStyle/>
                    <a:p>
                      <a:pPr algn="l">
                        <a:lnSpc>
                          <a:spcPct val="107000"/>
                        </a:lnSpc>
                        <a:spcAft>
                          <a:spcPts val="800"/>
                        </a:spcAft>
                      </a:pPr>
                      <a:r>
                        <a:rPr lang="en-GB" sz="1600" dirty="0">
                          <a:effectLst/>
                        </a:rPr>
                        <a:t>1M</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tc>
                  <a:txBody>
                    <a:bodyPr/>
                    <a:lstStyle/>
                    <a:p>
                      <a:pPr algn="l">
                        <a:lnSpc>
                          <a:spcPct val="107000"/>
                        </a:lnSpc>
                        <a:spcAft>
                          <a:spcPts val="800"/>
                        </a:spcAft>
                      </a:pPr>
                      <a:r>
                        <a:rPr lang="en-GB" sz="1600" dirty="0">
                          <a:effectLst/>
                        </a:rPr>
                        <a:t>1M</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tc>
                  <a:txBody>
                    <a:bodyPr/>
                    <a:lstStyle/>
                    <a:p>
                      <a:pPr algn="l">
                        <a:lnSpc>
                          <a:spcPct val="107000"/>
                        </a:lnSpc>
                        <a:spcAft>
                          <a:spcPts val="800"/>
                        </a:spcAft>
                      </a:pPr>
                      <a:r>
                        <a:rPr lang="en-GB" sz="1600" dirty="0">
                          <a:effectLst/>
                        </a:rPr>
                        <a:t>1M</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tx2">
                        <a:lumMod val="60000"/>
                        <a:lumOff val="40000"/>
                      </a:schemeClr>
                    </a:solidFill>
                  </a:tcPr>
                </a:tc>
                <a:extLst>
                  <a:ext uri="{0D108BD9-81ED-4DB2-BD59-A6C34878D82A}">
                    <a16:rowId xmlns:a16="http://schemas.microsoft.com/office/drawing/2014/main" val="381579364"/>
                  </a:ext>
                </a:extLst>
              </a:tr>
              <a:tr h="561074">
                <a:tc gridSpan="5">
                  <a:txBody>
                    <a:bodyPr/>
                    <a:lstStyle/>
                    <a:p>
                      <a:pPr algn="l">
                        <a:lnSpc>
                          <a:spcPct val="107000"/>
                        </a:lnSpc>
                        <a:spcAft>
                          <a:spcPts val="800"/>
                        </a:spcAft>
                      </a:pPr>
                      <a:r>
                        <a:rPr lang="en-GB" sz="1600" dirty="0">
                          <a:solidFill>
                            <a:schemeClr val="tx1"/>
                          </a:solidFill>
                          <a:effectLst/>
                        </a:rPr>
                        <a:t>Total allocated amount for the seven States</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tc hMerge="1">
                  <a:txBody>
                    <a:bodyPr/>
                    <a:lstStyle/>
                    <a:p>
                      <a:endParaRPr lang="en-NG"/>
                    </a:p>
                  </a:txBody>
                  <a:tcPr/>
                </a:tc>
                <a:tc hMerge="1">
                  <a:txBody>
                    <a:bodyPr/>
                    <a:lstStyle/>
                    <a:p>
                      <a:endParaRPr lang="en-NG"/>
                    </a:p>
                  </a:txBody>
                  <a:tcPr/>
                </a:tc>
                <a:tc hMerge="1">
                  <a:txBody>
                    <a:bodyPr/>
                    <a:lstStyle/>
                    <a:p>
                      <a:endParaRPr lang="en-NG"/>
                    </a:p>
                  </a:txBody>
                  <a:tcPr/>
                </a:tc>
                <a:tc hMerge="1">
                  <a:txBody>
                    <a:bodyPr/>
                    <a:lstStyle/>
                    <a:p>
                      <a:pPr algn="l">
                        <a:lnSpc>
                          <a:spcPct val="107000"/>
                        </a:lnSpc>
                        <a:spcAft>
                          <a:spcPts val="800"/>
                        </a:spcAft>
                      </a:pP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tc>
                <a:tc>
                  <a:txBody>
                    <a:bodyPr/>
                    <a:lstStyle/>
                    <a:p>
                      <a:pPr algn="l">
                        <a:lnSpc>
                          <a:spcPct val="107000"/>
                        </a:lnSpc>
                        <a:spcAft>
                          <a:spcPts val="800"/>
                        </a:spcAft>
                      </a:pPr>
                      <a:r>
                        <a:rPr lang="en-NG" sz="1600">
                          <a:effectLst/>
                        </a:rPr>
                        <a:t>11,675,000.00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tc>
                  <a:txBody>
                    <a:bodyPr/>
                    <a:lstStyle/>
                    <a:p>
                      <a:pPr algn="l">
                        <a:lnSpc>
                          <a:spcPct val="107000"/>
                        </a:lnSpc>
                        <a:spcAft>
                          <a:spcPts val="800"/>
                        </a:spcAft>
                      </a:pPr>
                      <a:r>
                        <a:rPr lang="en-NG" sz="1600" dirty="0">
                          <a:effectLst/>
                        </a:rPr>
                        <a:t>11,675,000.00</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tc>
                  <a:txBody>
                    <a:bodyPr/>
                    <a:lstStyle/>
                    <a:p>
                      <a:pPr algn="l">
                        <a:lnSpc>
                          <a:spcPct val="107000"/>
                        </a:lnSpc>
                        <a:spcAft>
                          <a:spcPts val="800"/>
                        </a:spcAft>
                      </a:pPr>
                      <a:r>
                        <a:rPr lang="en-NG" sz="1600">
                          <a:effectLst/>
                        </a:rPr>
                        <a:t>36,014,437.00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tc>
                  <a:txBody>
                    <a:bodyPr/>
                    <a:lstStyle/>
                    <a:p>
                      <a:pPr algn="l">
                        <a:lnSpc>
                          <a:spcPct val="107000"/>
                        </a:lnSpc>
                        <a:spcAft>
                          <a:spcPts val="800"/>
                        </a:spcAft>
                      </a:pPr>
                      <a:r>
                        <a:rPr lang="en-NG" sz="1600">
                          <a:effectLst/>
                        </a:rPr>
                        <a:t>70,050,000.00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tc>
                  <a:txBody>
                    <a:bodyPr/>
                    <a:lstStyle/>
                    <a:p>
                      <a:pPr algn="l">
                        <a:lnSpc>
                          <a:spcPct val="107000"/>
                        </a:lnSpc>
                        <a:spcAft>
                          <a:spcPts val="800"/>
                        </a:spcAft>
                      </a:pPr>
                      <a:r>
                        <a:rPr lang="en-NG" sz="1600">
                          <a:effectLst/>
                        </a:rPr>
                        <a:t>65,828,521.00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tc>
                  <a:txBody>
                    <a:bodyPr/>
                    <a:lstStyle/>
                    <a:p>
                      <a:pPr algn="l">
                        <a:lnSpc>
                          <a:spcPct val="107000"/>
                        </a:lnSpc>
                        <a:spcAft>
                          <a:spcPts val="800"/>
                        </a:spcAft>
                      </a:pPr>
                      <a:r>
                        <a:rPr lang="en-NG" sz="1600">
                          <a:effectLst/>
                        </a:rPr>
                        <a:t>38,257,042.00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extLst>
                  <a:ext uri="{0D108BD9-81ED-4DB2-BD59-A6C34878D82A}">
                    <a16:rowId xmlns:a16="http://schemas.microsoft.com/office/drawing/2014/main" val="2955008450"/>
                  </a:ext>
                </a:extLst>
              </a:tr>
              <a:tr h="2286284">
                <a:tc>
                  <a:txBody>
                    <a:bodyPr/>
                    <a:lstStyle/>
                    <a:p>
                      <a:pPr algn="l">
                        <a:lnSpc>
                          <a:spcPct val="107000"/>
                        </a:lnSpc>
                        <a:spcAft>
                          <a:spcPts val="800"/>
                        </a:spcAft>
                      </a:pPr>
                      <a:r>
                        <a:rPr lang="en-GB" sz="1600" dirty="0">
                          <a:solidFill>
                            <a:schemeClr val="tx1"/>
                          </a:solidFill>
                          <a:effectLst/>
                        </a:rPr>
                        <a:t>3</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tc>
                  <a:txBody>
                    <a:bodyPr/>
                    <a:lstStyle/>
                    <a:p>
                      <a:pPr algn="l">
                        <a:lnSpc>
                          <a:spcPct val="107000"/>
                        </a:lnSpc>
                        <a:spcAft>
                          <a:spcPts val="800"/>
                        </a:spcAft>
                      </a:pPr>
                      <a:r>
                        <a:rPr lang="en-GB" sz="1600" dirty="0">
                          <a:effectLst/>
                        </a:rPr>
                        <a:t>3</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tc>
                  <a:txBody>
                    <a:bodyPr/>
                    <a:lstStyle/>
                    <a:p>
                      <a:pPr algn="l">
                        <a:lnSpc>
                          <a:spcPct val="107000"/>
                        </a:lnSpc>
                        <a:spcAft>
                          <a:spcPts val="800"/>
                        </a:spcAft>
                      </a:pPr>
                      <a:r>
                        <a:rPr lang="en-GB" sz="1600" dirty="0">
                          <a:effectLst/>
                        </a:rPr>
                        <a:t>0</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tc gridSpan="2">
                  <a:txBody>
                    <a:bodyPr/>
                    <a:lstStyle/>
                    <a:p>
                      <a:pPr algn="l">
                        <a:lnSpc>
                          <a:spcPct val="107000"/>
                        </a:lnSpc>
                        <a:spcAft>
                          <a:spcPts val="800"/>
                        </a:spcAft>
                      </a:pPr>
                      <a:r>
                        <a:rPr lang="en-GB" sz="1600" dirty="0">
                          <a:effectLst/>
                        </a:rPr>
                        <a:t>Each state</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tc hMerge="1">
                  <a:txBody>
                    <a:bodyPr/>
                    <a:lstStyle/>
                    <a:p>
                      <a:pPr algn="l">
                        <a:lnSpc>
                          <a:spcPct val="107000"/>
                        </a:lnSpc>
                        <a:spcAft>
                          <a:spcPts val="800"/>
                        </a:spcAft>
                      </a:pP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tc>
                <a:tc>
                  <a:txBody>
                    <a:bodyPr/>
                    <a:lstStyle/>
                    <a:p>
                      <a:pPr algn="l">
                        <a:lnSpc>
                          <a:spcPct val="107000"/>
                        </a:lnSpc>
                        <a:spcAft>
                          <a:spcPts val="800"/>
                        </a:spcAft>
                      </a:pPr>
                      <a:r>
                        <a:rPr lang="en-NG" sz="1600" dirty="0">
                          <a:effectLst/>
                        </a:rPr>
                        <a:t>US$ 90 per beneficiary of urban or small-town water service US$ 19 per beneficiary of rural water service</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tc>
                  <a:txBody>
                    <a:bodyPr/>
                    <a:lstStyle/>
                    <a:p>
                      <a:pPr algn="l">
                        <a:lnSpc>
                          <a:spcPct val="107000"/>
                        </a:lnSpc>
                        <a:spcAft>
                          <a:spcPts val="800"/>
                        </a:spcAft>
                      </a:pPr>
                      <a:r>
                        <a:rPr lang="en-NG" sz="1600" dirty="0">
                          <a:effectLst/>
                        </a:rPr>
                        <a:t>US$ 90 per beneficiary of urban or small-town water service US$ 19 per beneficiary of rural water service</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tc>
                  <a:txBody>
                    <a:bodyPr/>
                    <a:lstStyle/>
                    <a:p>
                      <a:pPr algn="l">
                        <a:lnSpc>
                          <a:spcPct val="107000"/>
                        </a:lnSpc>
                        <a:spcAft>
                          <a:spcPts val="800"/>
                        </a:spcAft>
                      </a:pPr>
                      <a:r>
                        <a:rPr lang="en-NG" sz="1600" dirty="0">
                          <a:effectLst/>
                        </a:rPr>
                        <a:t>US$ 90 per beneficiary of urban or small-town water service US$ 19 per beneficiary of rural water service</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tc>
                  <a:txBody>
                    <a:bodyPr/>
                    <a:lstStyle/>
                    <a:p>
                      <a:pPr algn="l">
                        <a:lnSpc>
                          <a:spcPct val="107000"/>
                        </a:lnSpc>
                        <a:spcAft>
                          <a:spcPts val="800"/>
                        </a:spcAft>
                      </a:pPr>
                      <a:r>
                        <a:rPr lang="en-NG" sz="1600" dirty="0">
                          <a:effectLst/>
                        </a:rPr>
                        <a:t>US$ 90 per beneficiary of urban or small-town water service US$ 19 per beneficiary of rural water service</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tc>
                  <a:txBody>
                    <a:bodyPr/>
                    <a:lstStyle/>
                    <a:p>
                      <a:pPr algn="l">
                        <a:lnSpc>
                          <a:spcPct val="107000"/>
                        </a:lnSpc>
                        <a:spcAft>
                          <a:spcPts val="800"/>
                        </a:spcAft>
                      </a:pPr>
                      <a:r>
                        <a:rPr lang="en-NG" sz="1600" dirty="0">
                          <a:effectLst/>
                        </a:rPr>
                        <a:t>US$ 90 per beneficiary of urban or small-town water service US$ 19 per beneficiary of rural water service</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tc>
                  <a:txBody>
                    <a:bodyPr/>
                    <a:lstStyle/>
                    <a:p>
                      <a:pPr algn="l">
                        <a:lnSpc>
                          <a:spcPct val="107000"/>
                        </a:lnSpc>
                        <a:spcAft>
                          <a:spcPts val="800"/>
                        </a:spcAft>
                      </a:pPr>
                      <a:r>
                        <a:rPr lang="en-NG" sz="1600" dirty="0">
                          <a:effectLst/>
                        </a:rPr>
                        <a:t>US$ 90 per beneficiary of urban or small-town water service US$ 19 per beneficiary of rural water service</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45077" marR="45077" marT="0" marB="0">
                    <a:solidFill>
                      <a:schemeClr val="accent5">
                        <a:lumMod val="40000"/>
                        <a:lumOff val="60000"/>
                      </a:schemeClr>
                    </a:solidFill>
                  </a:tcPr>
                </a:tc>
                <a:extLst>
                  <a:ext uri="{0D108BD9-81ED-4DB2-BD59-A6C34878D82A}">
                    <a16:rowId xmlns:a16="http://schemas.microsoft.com/office/drawing/2014/main" val="1816494958"/>
                  </a:ext>
                </a:extLst>
              </a:tr>
            </a:tbl>
          </a:graphicData>
        </a:graphic>
      </p:graphicFrame>
    </p:spTree>
    <p:extLst>
      <p:ext uri="{BB962C8B-B14F-4D97-AF65-F5344CB8AC3E}">
        <p14:creationId xmlns:p14="http://schemas.microsoft.com/office/powerpoint/2010/main" val="3019567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65A8197-8657-4B2A-B46E-40DC732805A6}"/>
              </a:ext>
            </a:extLst>
          </p:cNvPr>
          <p:cNvGraphicFramePr>
            <a:graphicFrameLocks noGrp="1"/>
          </p:cNvGraphicFramePr>
          <p:nvPr>
            <p:extLst>
              <p:ext uri="{D42A27DB-BD31-4B8C-83A1-F6EECF244321}">
                <p14:modId xmlns:p14="http://schemas.microsoft.com/office/powerpoint/2010/main" val="3932512977"/>
              </p:ext>
            </p:extLst>
          </p:nvPr>
        </p:nvGraphicFramePr>
        <p:xfrm>
          <a:off x="106018" y="144827"/>
          <a:ext cx="11979963" cy="6568346"/>
        </p:xfrm>
        <a:graphic>
          <a:graphicData uri="http://schemas.openxmlformats.org/drawingml/2006/table">
            <a:tbl>
              <a:tblPr firstRow="1" firstCol="1" bandRow="1">
                <a:tableStyleId>{5C22544A-7EE6-4342-B048-85BDC9FD1C3A}</a:tableStyleId>
              </a:tblPr>
              <a:tblGrid>
                <a:gridCol w="608565">
                  <a:extLst>
                    <a:ext uri="{9D8B030D-6E8A-4147-A177-3AD203B41FA5}">
                      <a16:colId xmlns:a16="http://schemas.microsoft.com/office/drawing/2014/main" val="2364514921"/>
                    </a:ext>
                  </a:extLst>
                </a:gridCol>
                <a:gridCol w="704235">
                  <a:extLst>
                    <a:ext uri="{9D8B030D-6E8A-4147-A177-3AD203B41FA5}">
                      <a16:colId xmlns:a16="http://schemas.microsoft.com/office/drawing/2014/main" val="388116130"/>
                    </a:ext>
                  </a:extLst>
                </a:gridCol>
                <a:gridCol w="858369">
                  <a:extLst>
                    <a:ext uri="{9D8B030D-6E8A-4147-A177-3AD203B41FA5}">
                      <a16:colId xmlns:a16="http://schemas.microsoft.com/office/drawing/2014/main" val="2027033082"/>
                    </a:ext>
                  </a:extLst>
                </a:gridCol>
                <a:gridCol w="911520">
                  <a:extLst>
                    <a:ext uri="{9D8B030D-6E8A-4147-A177-3AD203B41FA5}">
                      <a16:colId xmlns:a16="http://schemas.microsoft.com/office/drawing/2014/main" val="3499091037"/>
                    </a:ext>
                  </a:extLst>
                </a:gridCol>
                <a:gridCol w="1482879">
                  <a:extLst>
                    <a:ext uri="{9D8B030D-6E8A-4147-A177-3AD203B41FA5}">
                      <a16:colId xmlns:a16="http://schemas.microsoft.com/office/drawing/2014/main" val="886540289"/>
                    </a:ext>
                  </a:extLst>
                </a:gridCol>
                <a:gridCol w="1482879">
                  <a:extLst>
                    <a:ext uri="{9D8B030D-6E8A-4147-A177-3AD203B41FA5}">
                      <a16:colId xmlns:a16="http://schemas.microsoft.com/office/drawing/2014/main" val="1841708056"/>
                    </a:ext>
                  </a:extLst>
                </a:gridCol>
                <a:gridCol w="1482879">
                  <a:extLst>
                    <a:ext uri="{9D8B030D-6E8A-4147-A177-3AD203B41FA5}">
                      <a16:colId xmlns:a16="http://schemas.microsoft.com/office/drawing/2014/main" val="4090346843"/>
                    </a:ext>
                  </a:extLst>
                </a:gridCol>
                <a:gridCol w="1482879">
                  <a:extLst>
                    <a:ext uri="{9D8B030D-6E8A-4147-A177-3AD203B41FA5}">
                      <a16:colId xmlns:a16="http://schemas.microsoft.com/office/drawing/2014/main" val="2797008910"/>
                    </a:ext>
                  </a:extLst>
                </a:gridCol>
                <a:gridCol w="1482879">
                  <a:extLst>
                    <a:ext uri="{9D8B030D-6E8A-4147-A177-3AD203B41FA5}">
                      <a16:colId xmlns:a16="http://schemas.microsoft.com/office/drawing/2014/main" val="4238100639"/>
                    </a:ext>
                  </a:extLst>
                </a:gridCol>
                <a:gridCol w="1482879">
                  <a:extLst>
                    <a:ext uri="{9D8B030D-6E8A-4147-A177-3AD203B41FA5}">
                      <a16:colId xmlns:a16="http://schemas.microsoft.com/office/drawing/2014/main" val="983861609"/>
                    </a:ext>
                  </a:extLst>
                </a:gridCol>
              </a:tblGrid>
              <a:tr h="493051">
                <a:tc gridSpan="4">
                  <a:txBody>
                    <a:bodyPr/>
                    <a:lstStyle/>
                    <a:p>
                      <a:pPr algn="l">
                        <a:lnSpc>
                          <a:spcPct val="107000"/>
                        </a:lnSpc>
                        <a:spcAft>
                          <a:spcPts val="800"/>
                        </a:spcAft>
                      </a:pPr>
                      <a:r>
                        <a:rPr lang="en-GB" sz="1600" dirty="0">
                          <a:solidFill>
                            <a:schemeClr val="tx1"/>
                          </a:solidFill>
                          <a:effectLst/>
                        </a:rPr>
                        <a:t>Total allocated amount for the seven States</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tc hMerge="1">
                  <a:txBody>
                    <a:bodyPr/>
                    <a:lstStyle/>
                    <a:p>
                      <a:endParaRPr lang="en-NG"/>
                    </a:p>
                  </a:txBody>
                  <a:tcPr/>
                </a:tc>
                <a:tc hMerge="1">
                  <a:txBody>
                    <a:bodyPr/>
                    <a:lstStyle/>
                    <a:p>
                      <a:endParaRPr lang="en-NG"/>
                    </a:p>
                  </a:txBody>
                  <a:tcPr/>
                </a:tc>
                <a:tc hMerge="1">
                  <a:txBody>
                    <a:bodyPr/>
                    <a:lstStyle/>
                    <a:p>
                      <a:endParaRPr lang="en-NG"/>
                    </a:p>
                  </a:txBody>
                  <a:tcPr/>
                </a:tc>
                <a:tc>
                  <a:txBody>
                    <a:bodyPr/>
                    <a:lstStyle/>
                    <a:p>
                      <a:pPr algn="l">
                        <a:lnSpc>
                          <a:spcPct val="107000"/>
                        </a:lnSpc>
                        <a:spcAft>
                          <a:spcPts val="800"/>
                        </a:spcAft>
                      </a:pPr>
                      <a:r>
                        <a:rPr lang="en-NG" sz="1600" dirty="0">
                          <a:solidFill>
                            <a:schemeClr val="tx1"/>
                          </a:solidFill>
                          <a:effectLst/>
                        </a:rPr>
                        <a:t>7,000,000.00</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tc>
                  <a:txBody>
                    <a:bodyPr/>
                    <a:lstStyle/>
                    <a:p>
                      <a:pPr algn="l">
                        <a:lnSpc>
                          <a:spcPct val="107000"/>
                        </a:lnSpc>
                        <a:spcAft>
                          <a:spcPts val="800"/>
                        </a:spcAft>
                      </a:pPr>
                      <a:r>
                        <a:rPr lang="en-NG" sz="1600" dirty="0">
                          <a:solidFill>
                            <a:schemeClr val="tx1"/>
                          </a:solidFill>
                          <a:effectLst/>
                        </a:rPr>
                        <a:t>3,500,000.00</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tc>
                  <a:txBody>
                    <a:bodyPr/>
                    <a:lstStyle/>
                    <a:p>
                      <a:pPr algn="l">
                        <a:lnSpc>
                          <a:spcPct val="107000"/>
                        </a:lnSpc>
                        <a:spcAft>
                          <a:spcPts val="800"/>
                        </a:spcAft>
                      </a:pPr>
                      <a:r>
                        <a:rPr lang="en-NG" sz="1600" dirty="0">
                          <a:solidFill>
                            <a:schemeClr val="tx1"/>
                          </a:solidFill>
                          <a:effectLst/>
                        </a:rPr>
                        <a:t>10,500,000.00</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tc>
                  <a:txBody>
                    <a:bodyPr/>
                    <a:lstStyle/>
                    <a:p>
                      <a:pPr algn="l">
                        <a:lnSpc>
                          <a:spcPct val="107000"/>
                        </a:lnSpc>
                        <a:spcAft>
                          <a:spcPts val="800"/>
                        </a:spcAft>
                      </a:pPr>
                      <a:r>
                        <a:rPr lang="en-NG" sz="1600" dirty="0">
                          <a:solidFill>
                            <a:schemeClr val="tx1"/>
                          </a:solidFill>
                          <a:effectLst/>
                        </a:rPr>
                        <a:t>10,500,000.00</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tc>
                  <a:txBody>
                    <a:bodyPr/>
                    <a:lstStyle/>
                    <a:p>
                      <a:pPr algn="l">
                        <a:lnSpc>
                          <a:spcPct val="107000"/>
                        </a:lnSpc>
                        <a:spcAft>
                          <a:spcPts val="800"/>
                        </a:spcAft>
                      </a:pPr>
                      <a:r>
                        <a:rPr lang="en-NG" sz="1600" dirty="0">
                          <a:solidFill>
                            <a:schemeClr val="tx1"/>
                          </a:solidFill>
                          <a:effectLst/>
                        </a:rPr>
                        <a:t>10,500,000.00</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tc>
                  <a:txBody>
                    <a:bodyPr/>
                    <a:lstStyle/>
                    <a:p>
                      <a:pPr algn="l">
                        <a:lnSpc>
                          <a:spcPct val="107000"/>
                        </a:lnSpc>
                        <a:spcAft>
                          <a:spcPts val="800"/>
                        </a:spcAft>
                      </a:pPr>
                      <a:r>
                        <a:rPr lang="en-NG" sz="1600" dirty="0">
                          <a:solidFill>
                            <a:schemeClr val="tx1"/>
                          </a:solidFill>
                          <a:effectLst/>
                        </a:rPr>
                        <a:t>10,500,000.00</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extLst>
                  <a:ext uri="{0D108BD9-81ED-4DB2-BD59-A6C34878D82A}">
                    <a16:rowId xmlns:a16="http://schemas.microsoft.com/office/drawing/2014/main" val="963118864"/>
                  </a:ext>
                </a:extLst>
              </a:tr>
              <a:tr h="702357">
                <a:tc>
                  <a:txBody>
                    <a:bodyPr/>
                    <a:lstStyle/>
                    <a:p>
                      <a:pPr algn="l">
                        <a:lnSpc>
                          <a:spcPct val="107000"/>
                        </a:lnSpc>
                        <a:spcAft>
                          <a:spcPts val="800"/>
                        </a:spcAft>
                      </a:pPr>
                      <a:r>
                        <a:rPr lang="en-GB" sz="1600" dirty="0">
                          <a:solidFill>
                            <a:schemeClr val="tx1"/>
                          </a:solidFill>
                          <a:effectLst/>
                        </a:rPr>
                        <a:t>4</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tc>
                  <a:txBody>
                    <a:bodyPr/>
                    <a:lstStyle/>
                    <a:p>
                      <a:pPr algn="l">
                        <a:lnSpc>
                          <a:spcPct val="107000"/>
                        </a:lnSpc>
                        <a:spcAft>
                          <a:spcPts val="800"/>
                        </a:spcAft>
                      </a:pPr>
                      <a:r>
                        <a:rPr lang="en-GB" sz="1600" dirty="0">
                          <a:effectLst/>
                        </a:rPr>
                        <a:t>3.1</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tc>
                  <a:txBody>
                    <a:bodyPr/>
                    <a:lstStyle/>
                    <a:p>
                      <a:pPr algn="l">
                        <a:lnSpc>
                          <a:spcPct val="107000"/>
                        </a:lnSpc>
                        <a:spcAft>
                          <a:spcPts val="800"/>
                        </a:spcAft>
                      </a:pPr>
                      <a:r>
                        <a:rPr lang="en-GB" sz="1600" dirty="0">
                          <a:effectLst/>
                        </a:rPr>
                        <a:t>0</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tc>
                  <a:txBody>
                    <a:bodyPr/>
                    <a:lstStyle/>
                    <a:p>
                      <a:pPr algn="l">
                        <a:lnSpc>
                          <a:spcPct val="107000"/>
                        </a:lnSpc>
                        <a:spcAft>
                          <a:spcPts val="800"/>
                        </a:spcAft>
                      </a:pPr>
                      <a:r>
                        <a:rPr lang="en-GB" sz="1600">
                          <a:effectLst/>
                        </a:rPr>
                        <a:t>Each state</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tc>
                  <a:txBody>
                    <a:bodyPr/>
                    <a:lstStyle/>
                    <a:p>
                      <a:pPr algn="l">
                        <a:lnSpc>
                          <a:spcPct val="107000"/>
                        </a:lnSpc>
                        <a:spcAft>
                          <a:spcPts val="800"/>
                        </a:spcAft>
                      </a:pPr>
                      <a:r>
                        <a:rPr lang="en-NG" sz="1600">
                          <a:effectLst/>
                        </a:rPr>
                        <a:t>US$ 1,000,000 per state</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tc>
                  <a:txBody>
                    <a:bodyPr/>
                    <a:lstStyle/>
                    <a:p>
                      <a:pPr algn="l">
                        <a:lnSpc>
                          <a:spcPct val="107000"/>
                        </a:lnSpc>
                        <a:spcAft>
                          <a:spcPts val="800"/>
                        </a:spcAft>
                      </a:pPr>
                      <a:r>
                        <a:rPr lang="en-NG" sz="1600" dirty="0">
                          <a:effectLst/>
                        </a:rPr>
                        <a:t>US$ 500,000 per state</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tc>
                  <a:txBody>
                    <a:bodyPr/>
                    <a:lstStyle/>
                    <a:p>
                      <a:pPr algn="l">
                        <a:lnSpc>
                          <a:spcPct val="107000"/>
                        </a:lnSpc>
                        <a:spcAft>
                          <a:spcPts val="800"/>
                        </a:spcAft>
                      </a:pPr>
                      <a:r>
                        <a:rPr lang="en-NG" sz="1600">
                          <a:effectLst/>
                        </a:rPr>
                        <a:t>US$ 1,500,000 per state</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tc>
                  <a:txBody>
                    <a:bodyPr/>
                    <a:lstStyle/>
                    <a:p>
                      <a:pPr algn="l">
                        <a:lnSpc>
                          <a:spcPct val="107000"/>
                        </a:lnSpc>
                        <a:spcAft>
                          <a:spcPts val="800"/>
                        </a:spcAft>
                      </a:pPr>
                      <a:r>
                        <a:rPr lang="en-NG" sz="1600">
                          <a:effectLst/>
                        </a:rPr>
                        <a:t>US$ 1,500,000 per state</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tc>
                  <a:txBody>
                    <a:bodyPr/>
                    <a:lstStyle/>
                    <a:p>
                      <a:pPr algn="l">
                        <a:lnSpc>
                          <a:spcPct val="107000"/>
                        </a:lnSpc>
                        <a:spcAft>
                          <a:spcPts val="800"/>
                        </a:spcAft>
                      </a:pPr>
                      <a:r>
                        <a:rPr lang="en-NG" sz="1600">
                          <a:effectLst/>
                        </a:rPr>
                        <a:t>US$ 1,500,000 per state</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tc>
                  <a:txBody>
                    <a:bodyPr/>
                    <a:lstStyle/>
                    <a:p>
                      <a:pPr algn="l">
                        <a:lnSpc>
                          <a:spcPct val="107000"/>
                        </a:lnSpc>
                        <a:spcAft>
                          <a:spcPts val="800"/>
                        </a:spcAft>
                      </a:pPr>
                      <a:r>
                        <a:rPr lang="en-NG" sz="1600" dirty="0">
                          <a:effectLst/>
                        </a:rPr>
                        <a:t>US$ 1,500,000 per state</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5">
                        <a:lumMod val="20000"/>
                        <a:lumOff val="80000"/>
                      </a:schemeClr>
                    </a:solidFill>
                  </a:tcPr>
                </a:tc>
                <a:extLst>
                  <a:ext uri="{0D108BD9-81ED-4DB2-BD59-A6C34878D82A}">
                    <a16:rowId xmlns:a16="http://schemas.microsoft.com/office/drawing/2014/main" val="1267531633"/>
                  </a:ext>
                </a:extLst>
              </a:tr>
              <a:tr h="493051">
                <a:tc gridSpan="4">
                  <a:txBody>
                    <a:bodyPr/>
                    <a:lstStyle/>
                    <a:p>
                      <a:pPr algn="l">
                        <a:lnSpc>
                          <a:spcPct val="107000"/>
                        </a:lnSpc>
                        <a:spcAft>
                          <a:spcPts val="800"/>
                        </a:spcAft>
                      </a:pPr>
                      <a:r>
                        <a:rPr lang="en-GB" sz="1600" dirty="0">
                          <a:solidFill>
                            <a:schemeClr val="tx1"/>
                          </a:solidFill>
                          <a:effectLst/>
                        </a:rPr>
                        <a:t>Total allocated amount for the seven States</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tc hMerge="1">
                  <a:txBody>
                    <a:bodyPr/>
                    <a:lstStyle/>
                    <a:p>
                      <a:endParaRPr lang="en-NG"/>
                    </a:p>
                  </a:txBody>
                  <a:tcPr/>
                </a:tc>
                <a:tc hMerge="1">
                  <a:txBody>
                    <a:bodyPr/>
                    <a:lstStyle/>
                    <a:p>
                      <a:endParaRPr lang="en-NG"/>
                    </a:p>
                  </a:txBody>
                  <a:tcPr/>
                </a:tc>
                <a:tc hMerge="1">
                  <a:txBody>
                    <a:bodyPr/>
                    <a:lstStyle/>
                    <a:p>
                      <a:endParaRPr lang="en-NG"/>
                    </a:p>
                  </a:txBody>
                  <a:tcPr/>
                </a:tc>
                <a:tc>
                  <a:txBody>
                    <a:bodyPr/>
                    <a:lstStyle/>
                    <a:p>
                      <a:pPr algn="l">
                        <a:lnSpc>
                          <a:spcPct val="107000"/>
                        </a:lnSpc>
                        <a:spcAft>
                          <a:spcPts val="800"/>
                        </a:spcAft>
                      </a:pPr>
                      <a:r>
                        <a:rPr lang="en-GB" sz="1600" dirty="0">
                          <a:effectLst/>
                        </a:rPr>
                        <a:t>0.00</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tc>
                  <a:txBody>
                    <a:bodyPr/>
                    <a:lstStyle/>
                    <a:p>
                      <a:pPr algn="l">
                        <a:lnSpc>
                          <a:spcPct val="107000"/>
                        </a:lnSpc>
                        <a:spcAft>
                          <a:spcPts val="800"/>
                        </a:spcAft>
                      </a:pPr>
                      <a:r>
                        <a:rPr lang="en-NG" sz="1600">
                          <a:effectLst/>
                        </a:rPr>
                        <a:t>675,000.00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tc>
                  <a:txBody>
                    <a:bodyPr/>
                    <a:lstStyle/>
                    <a:p>
                      <a:pPr algn="l">
                        <a:lnSpc>
                          <a:spcPct val="107000"/>
                        </a:lnSpc>
                        <a:spcAft>
                          <a:spcPts val="800"/>
                        </a:spcAft>
                      </a:pPr>
                      <a:r>
                        <a:rPr lang="en-NG" sz="1600">
                          <a:effectLst/>
                        </a:rPr>
                        <a:t>1,685,000.00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tc>
                  <a:txBody>
                    <a:bodyPr/>
                    <a:lstStyle/>
                    <a:p>
                      <a:pPr algn="l">
                        <a:lnSpc>
                          <a:spcPct val="107000"/>
                        </a:lnSpc>
                        <a:spcAft>
                          <a:spcPts val="800"/>
                        </a:spcAft>
                      </a:pPr>
                      <a:r>
                        <a:rPr lang="en-NG" sz="1600">
                          <a:effectLst/>
                        </a:rPr>
                        <a:t>4,300,000.00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tc>
                  <a:txBody>
                    <a:bodyPr/>
                    <a:lstStyle/>
                    <a:p>
                      <a:pPr algn="l">
                        <a:lnSpc>
                          <a:spcPct val="107000"/>
                        </a:lnSpc>
                        <a:spcAft>
                          <a:spcPts val="800"/>
                        </a:spcAft>
                      </a:pPr>
                      <a:r>
                        <a:rPr lang="en-NG" sz="1600">
                          <a:effectLst/>
                        </a:rPr>
                        <a:t>9,990,000.00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tc>
                  <a:txBody>
                    <a:bodyPr/>
                    <a:lstStyle/>
                    <a:p>
                      <a:pPr algn="l">
                        <a:lnSpc>
                          <a:spcPct val="107000"/>
                        </a:lnSpc>
                        <a:spcAft>
                          <a:spcPts val="800"/>
                        </a:spcAft>
                      </a:pPr>
                      <a:r>
                        <a:rPr lang="en-NG" sz="1600">
                          <a:effectLst/>
                        </a:rPr>
                        <a:t>16,650,000.00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extLst>
                  <a:ext uri="{0D108BD9-81ED-4DB2-BD59-A6C34878D82A}">
                    <a16:rowId xmlns:a16="http://schemas.microsoft.com/office/drawing/2014/main" val="456947392"/>
                  </a:ext>
                </a:extLst>
              </a:tr>
              <a:tr h="939989">
                <a:tc>
                  <a:txBody>
                    <a:bodyPr/>
                    <a:lstStyle/>
                    <a:p>
                      <a:pPr algn="l">
                        <a:lnSpc>
                          <a:spcPct val="107000"/>
                        </a:lnSpc>
                        <a:spcAft>
                          <a:spcPts val="800"/>
                        </a:spcAft>
                      </a:pPr>
                      <a:r>
                        <a:rPr lang="en-GB" sz="1600" dirty="0">
                          <a:solidFill>
                            <a:schemeClr val="tx1"/>
                          </a:solidFill>
                          <a:effectLst/>
                        </a:rPr>
                        <a:t>5</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tc>
                  <a:txBody>
                    <a:bodyPr/>
                    <a:lstStyle/>
                    <a:p>
                      <a:pPr algn="l">
                        <a:lnSpc>
                          <a:spcPct val="107000"/>
                        </a:lnSpc>
                        <a:spcAft>
                          <a:spcPts val="800"/>
                        </a:spcAft>
                      </a:pPr>
                      <a:r>
                        <a:rPr lang="en-GB" sz="1600">
                          <a:effectLst/>
                        </a:rPr>
                        <a:t>4</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tc>
                  <a:txBody>
                    <a:bodyPr/>
                    <a:lstStyle/>
                    <a:p>
                      <a:pPr algn="l">
                        <a:lnSpc>
                          <a:spcPct val="107000"/>
                        </a:lnSpc>
                        <a:spcAft>
                          <a:spcPts val="800"/>
                        </a:spcAft>
                      </a:pPr>
                      <a:r>
                        <a:rPr lang="en-GB" sz="1600">
                          <a:effectLst/>
                        </a:rPr>
                        <a:t>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tc>
                  <a:txBody>
                    <a:bodyPr/>
                    <a:lstStyle/>
                    <a:p>
                      <a:pPr algn="l">
                        <a:lnSpc>
                          <a:spcPct val="107000"/>
                        </a:lnSpc>
                        <a:spcAft>
                          <a:spcPts val="800"/>
                        </a:spcAft>
                      </a:pPr>
                      <a:r>
                        <a:rPr lang="en-GB" sz="1600" dirty="0">
                          <a:effectLst/>
                        </a:rPr>
                        <a:t>Each state</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tc>
                  <a:txBody>
                    <a:bodyPr/>
                    <a:lstStyle/>
                    <a:p>
                      <a:pPr algn="l">
                        <a:lnSpc>
                          <a:spcPct val="107000"/>
                        </a:lnSpc>
                        <a:spcAft>
                          <a:spcPts val="800"/>
                        </a:spcAft>
                      </a:pPr>
                      <a:r>
                        <a:rPr lang="en-NG" sz="1600" dirty="0">
                          <a:effectLst/>
                        </a:rPr>
                        <a:t>n/a</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tc>
                  <a:txBody>
                    <a:bodyPr/>
                    <a:lstStyle/>
                    <a:p>
                      <a:pPr algn="l">
                        <a:lnSpc>
                          <a:spcPct val="107000"/>
                        </a:lnSpc>
                        <a:spcAft>
                          <a:spcPts val="800"/>
                        </a:spcAft>
                      </a:pPr>
                      <a:r>
                        <a:rPr lang="en-GB" sz="1600" dirty="0">
                          <a:effectLst/>
                        </a:rPr>
                        <a:t>A</a:t>
                      </a:r>
                      <a:r>
                        <a:rPr lang="en-NG" sz="1600" dirty="0" err="1">
                          <a:effectLst/>
                        </a:rPr>
                        <a:t>llocations</a:t>
                      </a:r>
                      <a:r>
                        <a:rPr lang="en-NG" sz="1600" dirty="0">
                          <a:effectLst/>
                        </a:rPr>
                        <a:t> are target and time bound</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tc>
                  <a:txBody>
                    <a:bodyPr/>
                    <a:lstStyle/>
                    <a:p>
                      <a:pPr algn="l">
                        <a:lnSpc>
                          <a:spcPct val="107000"/>
                        </a:lnSpc>
                        <a:spcAft>
                          <a:spcPts val="800"/>
                        </a:spcAft>
                      </a:pPr>
                      <a:r>
                        <a:rPr lang="en-GB" sz="1600" dirty="0">
                          <a:effectLst/>
                        </a:rPr>
                        <a:t>A</a:t>
                      </a:r>
                      <a:r>
                        <a:rPr lang="en-NG" sz="1600" dirty="0" err="1">
                          <a:effectLst/>
                        </a:rPr>
                        <a:t>llocations</a:t>
                      </a:r>
                      <a:r>
                        <a:rPr lang="en-NG" sz="1600" dirty="0">
                          <a:effectLst/>
                        </a:rPr>
                        <a:t> are target and time bound</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tc>
                  <a:txBody>
                    <a:bodyPr/>
                    <a:lstStyle/>
                    <a:p>
                      <a:pPr algn="l">
                        <a:lnSpc>
                          <a:spcPct val="107000"/>
                        </a:lnSpc>
                        <a:spcAft>
                          <a:spcPts val="800"/>
                        </a:spcAft>
                      </a:pPr>
                      <a:r>
                        <a:rPr lang="en-GB" sz="1600" dirty="0">
                          <a:effectLst/>
                        </a:rPr>
                        <a:t>A</a:t>
                      </a:r>
                      <a:r>
                        <a:rPr lang="en-NG" sz="1600" dirty="0" err="1">
                          <a:effectLst/>
                        </a:rPr>
                        <a:t>llocations</a:t>
                      </a:r>
                      <a:r>
                        <a:rPr lang="en-NG" sz="1600" dirty="0">
                          <a:effectLst/>
                        </a:rPr>
                        <a:t> are target and time bound</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tc>
                  <a:txBody>
                    <a:bodyPr/>
                    <a:lstStyle/>
                    <a:p>
                      <a:pPr algn="l">
                        <a:lnSpc>
                          <a:spcPct val="107000"/>
                        </a:lnSpc>
                        <a:spcAft>
                          <a:spcPts val="800"/>
                        </a:spcAft>
                      </a:pPr>
                      <a:r>
                        <a:rPr lang="en-GB" sz="1600" dirty="0">
                          <a:effectLst/>
                        </a:rPr>
                        <a:t>A</a:t>
                      </a:r>
                      <a:r>
                        <a:rPr lang="en-NG" sz="1600" dirty="0" err="1">
                          <a:effectLst/>
                        </a:rPr>
                        <a:t>llocations</a:t>
                      </a:r>
                      <a:r>
                        <a:rPr lang="en-NG" sz="1600" dirty="0">
                          <a:effectLst/>
                        </a:rPr>
                        <a:t> are target and time bound</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tc>
                  <a:txBody>
                    <a:bodyPr/>
                    <a:lstStyle/>
                    <a:p>
                      <a:pPr algn="l">
                        <a:lnSpc>
                          <a:spcPct val="107000"/>
                        </a:lnSpc>
                        <a:spcAft>
                          <a:spcPts val="800"/>
                        </a:spcAft>
                      </a:pPr>
                      <a:r>
                        <a:rPr lang="en-GB" sz="1600" dirty="0">
                          <a:effectLst/>
                        </a:rPr>
                        <a:t>A</a:t>
                      </a:r>
                      <a:r>
                        <a:rPr lang="en-NG" sz="1600" dirty="0" err="1">
                          <a:effectLst/>
                        </a:rPr>
                        <a:t>llocations</a:t>
                      </a:r>
                      <a:r>
                        <a:rPr lang="en-NG" sz="1600" dirty="0">
                          <a:effectLst/>
                        </a:rPr>
                        <a:t> are target and time bound</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accent2">
                        <a:lumMod val="20000"/>
                        <a:lumOff val="80000"/>
                      </a:schemeClr>
                    </a:solidFill>
                  </a:tcPr>
                </a:tc>
                <a:extLst>
                  <a:ext uri="{0D108BD9-81ED-4DB2-BD59-A6C34878D82A}">
                    <a16:rowId xmlns:a16="http://schemas.microsoft.com/office/drawing/2014/main" val="3744941734"/>
                  </a:ext>
                </a:extLst>
              </a:tr>
              <a:tr h="493051">
                <a:tc gridSpan="4">
                  <a:txBody>
                    <a:bodyPr/>
                    <a:lstStyle/>
                    <a:p>
                      <a:pPr algn="l">
                        <a:lnSpc>
                          <a:spcPct val="107000"/>
                        </a:lnSpc>
                        <a:spcAft>
                          <a:spcPts val="800"/>
                        </a:spcAft>
                      </a:pPr>
                      <a:r>
                        <a:rPr lang="en-GB" sz="1600" dirty="0">
                          <a:solidFill>
                            <a:schemeClr val="tx1"/>
                          </a:solidFill>
                          <a:effectLst/>
                        </a:rPr>
                        <a:t>Total allocated amount for the seven States</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tc hMerge="1">
                  <a:txBody>
                    <a:bodyPr/>
                    <a:lstStyle/>
                    <a:p>
                      <a:endParaRPr lang="en-NG"/>
                    </a:p>
                  </a:txBody>
                  <a:tcPr/>
                </a:tc>
                <a:tc hMerge="1">
                  <a:txBody>
                    <a:bodyPr/>
                    <a:lstStyle/>
                    <a:p>
                      <a:endParaRPr lang="en-NG"/>
                    </a:p>
                  </a:txBody>
                  <a:tcPr/>
                </a:tc>
                <a:tc hMerge="1">
                  <a:txBody>
                    <a:bodyPr/>
                    <a:lstStyle/>
                    <a:p>
                      <a:endParaRPr lang="en-NG"/>
                    </a:p>
                  </a:txBody>
                  <a:tcPr/>
                </a:tc>
                <a:tc>
                  <a:txBody>
                    <a:bodyPr/>
                    <a:lstStyle/>
                    <a:p>
                      <a:pPr algn="l">
                        <a:lnSpc>
                          <a:spcPct val="107000"/>
                        </a:lnSpc>
                        <a:spcAft>
                          <a:spcPts val="800"/>
                        </a:spcAft>
                      </a:pPr>
                      <a:r>
                        <a:rPr lang="en-NG" sz="1600">
                          <a:effectLst/>
                        </a:rPr>
                        <a:t>5,347,500.00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tc>
                  <a:txBody>
                    <a:bodyPr/>
                    <a:lstStyle/>
                    <a:p>
                      <a:pPr algn="l">
                        <a:lnSpc>
                          <a:spcPct val="107000"/>
                        </a:lnSpc>
                        <a:spcAft>
                          <a:spcPts val="800"/>
                        </a:spcAft>
                      </a:pPr>
                      <a:r>
                        <a:rPr lang="en-NG" sz="1600">
                          <a:effectLst/>
                        </a:rPr>
                        <a:t>13,070,000.00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tc>
                  <a:txBody>
                    <a:bodyPr/>
                    <a:lstStyle/>
                    <a:p>
                      <a:pPr algn="l">
                        <a:lnSpc>
                          <a:spcPct val="107000"/>
                        </a:lnSpc>
                        <a:spcAft>
                          <a:spcPts val="800"/>
                        </a:spcAft>
                      </a:pPr>
                      <a:r>
                        <a:rPr lang="en-NG" sz="1600" dirty="0">
                          <a:effectLst/>
                        </a:rPr>
                        <a:t>23,167,500.00</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tc>
                  <a:txBody>
                    <a:bodyPr/>
                    <a:lstStyle/>
                    <a:p>
                      <a:pPr algn="l">
                        <a:lnSpc>
                          <a:spcPct val="107000"/>
                        </a:lnSpc>
                        <a:spcAft>
                          <a:spcPts val="800"/>
                        </a:spcAft>
                      </a:pPr>
                      <a:r>
                        <a:rPr lang="en-NG" sz="1600">
                          <a:effectLst/>
                        </a:rPr>
                        <a:t>31,290,000.00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tc>
                  <a:txBody>
                    <a:bodyPr/>
                    <a:lstStyle/>
                    <a:p>
                      <a:pPr algn="l">
                        <a:lnSpc>
                          <a:spcPct val="107000"/>
                        </a:lnSpc>
                        <a:spcAft>
                          <a:spcPts val="800"/>
                        </a:spcAft>
                      </a:pPr>
                      <a:r>
                        <a:rPr lang="en-NG" sz="1600">
                          <a:effectLst/>
                        </a:rPr>
                        <a:t>41,587,500.00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tc>
                  <a:txBody>
                    <a:bodyPr/>
                    <a:lstStyle/>
                    <a:p>
                      <a:pPr algn="l">
                        <a:lnSpc>
                          <a:spcPct val="107000"/>
                        </a:lnSpc>
                        <a:spcAft>
                          <a:spcPts val="800"/>
                        </a:spcAft>
                      </a:pPr>
                      <a:r>
                        <a:rPr lang="en-NG" sz="1600">
                          <a:effectLst/>
                        </a:rPr>
                        <a:t>41,587,500.00</a:t>
                      </a:r>
                      <a:endParaRPr lang="en-NG" sz="160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extLst>
                  <a:ext uri="{0D108BD9-81ED-4DB2-BD59-A6C34878D82A}">
                    <a16:rowId xmlns:a16="http://schemas.microsoft.com/office/drawing/2014/main" val="2442429790"/>
                  </a:ext>
                </a:extLst>
              </a:tr>
              <a:tr h="3398571">
                <a:tc>
                  <a:txBody>
                    <a:bodyPr/>
                    <a:lstStyle/>
                    <a:p>
                      <a:pPr algn="l">
                        <a:lnSpc>
                          <a:spcPct val="107000"/>
                        </a:lnSpc>
                        <a:spcAft>
                          <a:spcPts val="800"/>
                        </a:spcAft>
                      </a:pPr>
                      <a:r>
                        <a:rPr lang="en-GB" sz="1600">
                          <a:solidFill>
                            <a:schemeClr val="tx1"/>
                          </a:solidFill>
                          <a:effectLst/>
                        </a:rPr>
                        <a:t>6</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tc>
                  <a:txBody>
                    <a:bodyPr/>
                    <a:lstStyle/>
                    <a:p>
                      <a:pPr algn="l">
                        <a:lnSpc>
                          <a:spcPct val="107000"/>
                        </a:lnSpc>
                        <a:spcAft>
                          <a:spcPts val="800"/>
                        </a:spcAft>
                      </a:pPr>
                      <a:r>
                        <a:rPr lang="en-GB" sz="1600">
                          <a:solidFill>
                            <a:schemeClr val="tx1"/>
                          </a:solidFill>
                          <a:effectLst/>
                        </a:rPr>
                        <a:t>5</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tc>
                  <a:txBody>
                    <a:bodyPr/>
                    <a:lstStyle/>
                    <a:p>
                      <a:pPr algn="l">
                        <a:lnSpc>
                          <a:spcPct val="107000"/>
                        </a:lnSpc>
                        <a:spcAft>
                          <a:spcPts val="800"/>
                        </a:spcAft>
                      </a:pPr>
                      <a:r>
                        <a:rPr lang="en-GB" sz="1600" dirty="0">
                          <a:solidFill>
                            <a:schemeClr val="tx1"/>
                          </a:solidFill>
                          <a:effectLst/>
                        </a:rPr>
                        <a:t>0</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tc>
                  <a:txBody>
                    <a:bodyPr/>
                    <a:lstStyle/>
                    <a:p>
                      <a:pPr algn="l">
                        <a:lnSpc>
                          <a:spcPct val="107000"/>
                        </a:lnSpc>
                        <a:spcAft>
                          <a:spcPts val="800"/>
                        </a:spcAft>
                      </a:pPr>
                      <a:r>
                        <a:rPr lang="en-GB" sz="1600" dirty="0">
                          <a:solidFill>
                            <a:schemeClr val="tx1"/>
                          </a:solidFill>
                          <a:effectLst/>
                        </a:rPr>
                        <a:t>Each state</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tc>
                  <a:txBody>
                    <a:bodyPr/>
                    <a:lstStyle/>
                    <a:p>
                      <a:pPr algn="l">
                        <a:lnSpc>
                          <a:spcPct val="107000"/>
                        </a:lnSpc>
                        <a:spcAft>
                          <a:spcPts val="800"/>
                        </a:spcAft>
                      </a:pPr>
                      <a:r>
                        <a:rPr lang="en-NG" sz="1600" dirty="0">
                          <a:effectLst/>
                        </a:rPr>
                        <a:t>Allocations are differentiated by urban/small-town and rural and by service level. </a:t>
                      </a:r>
                      <a:r>
                        <a:rPr lang="en-GB" sz="1600" dirty="0">
                          <a:effectLst/>
                          <a:highlight>
                            <a:srgbClr val="A9A9A9"/>
                          </a:highlight>
                        </a:rPr>
                        <a:t>($465 for rural per household)</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tc>
                  <a:txBody>
                    <a:bodyPr/>
                    <a:lstStyle/>
                    <a:p>
                      <a:pPr algn="l">
                        <a:lnSpc>
                          <a:spcPct val="107000"/>
                        </a:lnSpc>
                        <a:spcAft>
                          <a:spcPts val="800"/>
                        </a:spcAft>
                      </a:pPr>
                      <a:r>
                        <a:rPr lang="en-NG" sz="1600" dirty="0">
                          <a:effectLst/>
                        </a:rPr>
                        <a:t>Allocations are differentiated by urban/small-town and rural and by service level.</a:t>
                      </a:r>
                    </a:p>
                    <a:p>
                      <a:pPr algn="l">
                        <a:lnSpc>
                          <a:spcPct val="107000"/>
                        </a:lnSpc>
                        <a:spcAft>
                          <a:spcPts val="800"/>
                        </a:spcAft>
                      </a:pPr>
                      <a:r>
                        <a:rPr lang="en-GB" sz="1600" dirty="0">
                          <a:effectLst/>
                          <a:highlight>
                            <a:srgbClr val="A9A9A9"/>
                          </a:highlight>
                        </a:rPr>
                        <a:t>($465 for rural, $ 950 for Urban and Small Towns/ per household)</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tc>
                  <a:txBody>
                    <a:bodyPr/>
                    <a:lstStyle/>
                    <a:p>
                      <a:pPr algn="l">
                        <a:lnSpc>
                          <a:spcPct val="107000"/>
                        </a:lnSpc>
                        <a:spcAft>
                          <a:spcPts val="800"/>
                        </a:spcAft>
                      </a:pPr>
                      <a:r>
                        <a:rPr lang="en-NG" sz="1600" dirty="0">
                          <a:effectLst/>
                        </a:rPr>
                        <a:t>Allocations are differentiated by urban/small-town and rural and by service level.</a:t>
                      </a:r>
                    </a:p>
                    <a:p>
                      <a:pPr algn="l">
                        <a:lnSpc>
                          <a:spcPct val="107000"/>
                        </a:lnSpc>
                        <a:spcAft>
                          <a:spcPts val="800"/>
                        </a:spcAft>
                      </a:pPr>
                      <a:r>
                        <a:rPr lang="en-GB" sz="1600" dirty="0">
                          <a:effectLst/>
                          <a:highlight>
                            <a:srgbClr val="A9A9A9"/>
                          </a:highlight>
                        </a:rPr>
                        <a:t>($465 for rural, $ 950 for Urban and Small Towns/ per household)</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tc>
                  <a:txBody>
                    <a:bodyPr/>
                    <a:lstStyle/>
                    <a:p>
                      <a:pPr algn="l">
                        <a:lnSpc>
                          <a:spcPct val="107000"/>
                        </a:lnSpc>
                        <a:spcAft>
                          <a:spcPts val="800"/>
                        </a:spcAft>
                      </a:pPr>
                      <a:r>
                        <a:rPr lang="en-NG" sz="1600" dirty="0">
                          <a:effectLst/>
                        </a:rPr>
                        <a:t>Allocations are differentiated by urban/small-town and rural and by service level.</a:t>
                      </a:r>
                    </a:p>
                    <a:p>
                      <a:pPr algn="l">
                        <a:lnSpc>
                          <a:spcPct val="107000"/>
                        </a:lnSpc>
                        <a:spcAft>
                          <a:spcPts val="800"/>
                        </a:spcAft>
                      </a:pPr>
                      <a:r>
                        <a:rPr lang="en-GB" sz="1600" dirty="0">
                          <a:effectLst/>
                          <a:highlight>
                            <a:srgbClr val="A9A9A9"/>
                          </a:highlight>
                        </a:rPr>
                        <a:t>($465 for rural, $ 950 for Urban and Small Towns/ per household)</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tc>
                  <a:txBody>
                    <a:bodyPr/>
                    <a:lstStyle/>
                    <a:p>
                      <a:pPr algn="l">
                        <a:lnSpc>
                          <a:spcPct val="107000"/>
                        </a:lnSpc>
                        <a:spcAft>
                          <a:spcPts val="800"/>
                        </a:spcAft>
                      </a:pPr>
                      <a:r>
                        <a:rPr lang="en-NG" sz="1600" dirty="0">
                          <a:effectLst/>
                        </a:rPr>
                        <a:t>Allocations are differentiated by urban/small-town and rural and by service level.</a:t>
                      </a:r>
                    </a:p>
                    <a:p>
                      <a:pPr algn="l">
                        <a:lnSpc>
                          <a:spcPct val="107000"/>
                        </a:lnSpc>
                        <a:spcAft>
                          <a:spcPts val="800"/>
                        </a:spcAft>
                      </a:pPr>
                      <a:r>
                        <a:rPr lang="en-GB" sz="1600" dirty="0">
                          <a:effectLst/>
                          <a:highlight>
                            <a:srgbClr val="A9A9A9"/>
                          </a:highlight>
                        </a:rPr>
                        <a:t>($465 for rural, $ 950 for Urban and Small Towns/ per household)</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tc>
                  <a:txBody>
                    <a:bodyPr/>
                    <a:lstStyle/>
                    <a:p>
                      <a:pPr algn="l">
                        <a:lnSpc>
                          <a:spcPct val="107000"/>
                        </a:lnSpc>
                        <a:spcAft>
                          <a:spcPts val="800"/>
                        </a:spcAft>
                      </a:pPr>
                      <a:r>
                        <a:rPr lang="en-NG" sz="1600" dirty="0">
                          <a:effectLst/>
                        </a:rPr>
                        <a:t>Allocations are differentiated by urban/small-town and rural and by service level.</a:t>
                      </a:r>
                    </a:p>
                    <a:p>
                      <a:pPr algn="l">
                        <a:lnSpc>
                          <a:spcPct val="107000"/>
                        </a:lnSpc>
                        <a:spcAft>
                          <a:spcPts val="800"/>
                        </a:spcAft>
                      </a:pPr>
                      <a:r>
                        <a:rPr lang="en-GB" sz="1600" dirty="0">
                          <a:effectLst/>
                          <a:highlight>
                            <a:srgbClr val="A9A9A9"/>
                          </a:highlight>
                        </a:rPr>
                        <a:t>($465 for rural, $ 950 for Urban and Small Towns/ per household)</a:t>
                      </a:r>
                      <a:endParaRPr lang="en-NG" sz="1600" dirty="0">
                        <a:effectLst/>
                        <a:latin typeface="Calibri" panose="020F0502020204030204" pitchFamily="34" charset="0"/>
                        <a:ea typeface="Calibri" panose="020F0502020204030204" pitchFamily="34" charset="0"/>
                        <a:cs typeface="Arial" panose="020B0604020202020204" pitchFamily="34" charset="0"/>
                      </a:endParaRPr>
                    </a:p>
                  </a:txBody>
                  <a:tcPr marL="58011" marR="58011" marT="0" marB="0">
                    <a:solidFill>
                      <a:schemeClr val="bg2">
                        <a:lumMod val="90000"/>
                      </a:schemeClr>
                    </a:solidFill>
                  </a:tcPr>
                </a:tc>
                <a:extLst>
                  <a:ext uri="{0D108BD9-81ED-4DB2-BD59-A6C34878D82A}">
                    <a16:rowId xmlns:a16="http://schemas.microsoft.com/office/drawing/2014/main" val="4112847480"/>
                  </a:ext>
                </a:extLst>
              </a:tr>
            </a:tbl>
          </a:graphicData>
        </a:graphic>
      </p:graphicFrame>
    </p:spTree>
    <p:extLst>
      <p:ext uri="{BB962C8B-B14F-4D97-AF65-F5344CB8AC3E}">
        <p14:creationId xmlns:p14="http://schemas.microsoft.com/office/powerpoint/2010/main" val="2824231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7C38715-B0F9-3FE8-73DC-CE845F308174}"/>
              </a:ext>
            </a:extLst>
          </p:cNvPr>
          <p:cNvGraphicFramePr>
            <a:graphicFrameLocks noGrp="1"/>
          </p:cNvGraphicFramePr>
          <p:nvPr>
            <p:extLst>
              <p:ext uri="{D42A27DB-BD31-4B8C-83A1-F6EECF244321}">
                <p14:modId xmlns:p14="http://schemas.microsoft.com/office/powerpoint/2010/main" val="638433866"/>
              </p:ext>
            </p:extLst>
          </p:nvPr>
        </p:nvGraphicFramePr>
        <p:xfrm>
          <a:off x="92764" y="92765"/>
          <a:ext cx="11953462" cy="6665842"/>
        </p:xfrm>
        <a:graphic>
          <a:graphicData uri="http://schemas.openxmlformats.org/drawingml/2006/table">
            <a:tbl>
              <a:tblPr firstRow="1" firstCol="1" bandRow="1">
                <a:tableStyleId>{5C22544A-7EE6-4342-B048-85BDC9FD1C3A}</a:tableStyleId>
              </a:tblPr>
              <a:tblGrid>
                <a:gridCol w="2427404">
                  <a:extLst>
                    <a:ext uri="{9D8B030D-6E8A-4147-A177-3AD203B41FA5}">
                      <a16:colId xmlns:a16="http://schemas.microsoft.com/office/drawing/2014/main" val="1569205462"/>
                    </a:ext>
                  </a:extLst>
                </a:gridCol>
                <a:gridCol w="589952">
                  <a:extLst>
                    <a:ext uri="{9D8B030D-6E8A-4147-A177-3AD203B41FA5}">
                      <a16:colId xmlns:a16="http://schemas.microsoft.com/office/drawing/2014/main" val="2639008480"/>
                    </a:ext>
                  </a:extLst>
                </a:gridCol>
                <a:gridCol w="719075">
                  <a:extLst>
                    <a:ext uri="{9D8B030D-6E8A-4147-A177-3AD203B41FA5}">
                      <a16:colId xmlns:a16="http://schemas.microsoft.com/office/drawing/2014/main" val="498111636"/>
                    </a:ext>
                  </a:extLst>
                </a:gridCol>
                <a:gridCol w="763597">
                  <a:extLst>
                    <a:ext uri="{9D8B030D-6E8A-4147-A177-3AD203B41FA5}">
                      <a16:colId xmlns:a16="http://schemas.microsoft.com/office/drawing/2014/main" val="3617945691"/>
                    </a:ext>
                  </a:extLst>
                </a:gridCol>
                <a:gridCol w="1242239">
                  <a:extLst>
                    <a:ext uri="{9D8B030D-6E8A-4147-A177-3AD203B41FA5}">
                      <a16:colId xmlns:a16="http://schemas.microsoft.com/office/drawing/2014/main" val="445059718"/>
                    </a:ext>
                  </a:extLst>
                </a:gridCol>
                <a:gridCol w="1242239">
                  <a:extLst>
                    <a:ext uri="{9D8B030D-6E8A-4147-A177-3AD203B41FA5}">
                      <a16:colId xmlns:a16="http://schemas.microsoft.com/office/drawing/2014/main" val="517281495"/>
                    </a:ext>
                  </a:extLst>
                </a:gridCol>
                <a:gridCol w="1242239">
                  <a:extLst>
                    <a:ext uri="{9D8B030D-6E8A-4147-A177-3AD203B41FA5}">
                      <a16:colId xmlns:a16="http://schemas.microsoft.com/office/drawing/2014/main" val="1869165437"/>
                    </a:ext>
                  </a:extLst>
                </a:gridCol>
                <a:gridCol w="1242239">
                  <a:extLst>
                    <a:ext uri="{9D8B030D-6E8A-4147-A177-3AD203B41FA5}">
                      <a16:colId xmlns:a16="http://schemas.microsoft.com/office/drawing/2014/main" val="2855674242"/>
                    </a:ext>
                  </a:extLst>
                </a:gridCol>
                <a:gridCol w="1242239">
                  <a:extLst>
                    <a:ext uri="{9D8B030D-6E8A-4147-A177-3AD203B41FA5}">
                      <a16:colId xmlns:a16="http://schemas.microsoft.com/office/drawing/2014/main" val="2573686894"/>
                    </a:ext>
                  </a:extLst>
                </a:gridCol>
                <a:gridCol w="1242239">
                  <a:extLst>
                    <a:ext uri="{9D8B030D-6E8A-4147-A177-3AD203B41FA5}">
                      <a16:colId xmlns:a16="http://schemas.microsoft.com/office/drawing/2014/main" val="1540696351"/>
                    </a:ext>
                  </a:extLst>
                </a:gridCol>
              </a:tblGrid>
              <a:tr h="531725">
                <a:tc gridSpan="4">
                  <a:txBody>
                    <a:bodyPr/>
                    <a:lstStyle/>
                    <a:p>
                      <a:pPr algn="l">
                        <a:lnSpc>
                          <a:spcPct val="107000"/>
                        </a:lnSpc>
                        <a:spcAft>
                          <a:spcPts val="800"/>
                        </a:spcAft>
                      </a:pPr>
                      <a:r>
                        <a:rPr lang="en-GB" sz="1600" dirty="0">
                          <a:solidFill>
                            <a:schemeClr val="tx1"/>
                          </a:solidFill>
                          <a:effectLst/>
                        </a:rPr>
                        <a:t>Total allocated amount for the seven States   </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tc hMerge="1">
                  <a:txBody>
                    <a:bodyPr/>
                    <a:lstStyle/>
                    <a:p>
                      <a:endParaRPr lang="en-NG"/>
                    </a:p>
                  </a:txBody>
                  <a:tcPr/>
                </a:tc>
                <a:tc hMerge="1">
                  <a:txBody>
                    <a:bodyPr/>
                    <a:lstStyle/>
                    <a:p>
                      <a:endParaRPr lang="en-NG"/>
                    </a:p>
                  </a:txBody>
                  <a:tcPr/>
                </a:tc>
                <a:tc hMerge="1">
                  <a:txBody>
                    <a:bodyPr/>
                    <a:lstStyle/>
                    <a:p>
                      <a:endParaRPr lang="en-NG"/>
                    </a:p>
                  </a:txBody>
                  <a:tcPr/>
                </a:tc>
                <a:tc>
                  <a:txBody>
                    <a:bodyPr/>
                    <a:lstStyle/>
                    <a:p>
                      <a:pPr algn="l">
                        <a:lnSpc>
                          <a:spcPct val="107000"/>
                        </a:lnSpc>
                        <a:spcAft>
                          <a:spcPts val="800"/>
                        </a:spcAft>
                      </a:pPr>
                      <a:r>
                        <a:rPr lang="en-NG" sz="1600">
                          <a:solidFill>
                            <a:schemeClr val="tx1"/>
                          </a:solidFill>
                          <a:effectLst/>
                        </a:rPr>
                        <a:t>7,000,000.00</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tc>
                  <a:txBody>
                    <a:bodyPr/>
                    <a:lstStyle/>
                    <a:p>
                      <a:pPr algn="l">
                        <a:lnSpc>
                          <a:spcPct val="107000"/>
                        </a:lnSpc>
                        <a:spcAft>
                          <a:spcPts val="800"/>
                        </a:spcAft>
                      </a:pPr>
                      <a:r>
                        <a:rPr lang="en-NG" sz="1600">
                          <a:solidFill>
                            <a:schemeClr val="tx1"/>
                          </a:solidFill>
                          <a:effectLst/>
                        </a:rPr>
                        <a:t>3,500,000.00</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tc>
                  <a:txBody>
                    <a:bodyPr/>
                    <a:lstStyle/>
                    <a:p>
                      <a:pPr algn="l">
                        <a:lnSpc>
                          <a:spcPct val="107000"/>
                        </a:lnSpc>
                        <a:spcAft>
                          <a:spcPts val="800"/>
                        </a:spcAft>
                      </a:pPr>
                      <a:r>
                        <a:rPr lang="en-NG" sz="1600">
                          <a:solidFill>
                            <a:schemeClr val="tx1"/>
                          </a:solidFill>
                          <a:effectLst/>
                        </a:rPr>
                        <a:t>10,500,000.00</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tc>
                  <a:txBody>
                    <a:bodyPr/>
                    <a:lstStyle/>
                    <a:p>
                      <a:pPr algn="l">
                        <a:lnSpc>
                          <a:spcPct val="107000"/>
                        </a:lnSpc>
                        <a:spcAft>
                          <a:spcPts val="800"/>
                        </a:spcAft>
                      </a:pPr>
                      <a:r>
                        <a:rPr lang="en-NG" sz="1600">
                          <a:solidFill>
                            <a:schemeClr val="tx1"/>
                          </a:solidFill>
                          <a:effectLst/>
                        </a:rPr>
                        <a:t>10,500,000.00</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tc>
                  <a:txBody>
                    <a:bodyPr/>
                    <a:lstStyle/>
                    <a:p>
                      <a:pPr algn="l">
                        <a:lnSpc>
                          <a:spcPct val="107000"/>
                        </a:lnSpc>
                        <a:spcAft>
                          <a:spcPts val="800"/>
                        </a:spcAft>
                      </a:pPr>
                      <a:r>
                        <a:rPr lang="en-NG" sz="1600">
                          <a:solidFill>
                            <a:schemeClr val="tx1"/>
                          </a:solidFill>
                          <a:effectLst/>
                        </a:rPr>
                        <a:t>10,500,000.00</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tc>
                  <a:txBody>
                    <a:bodyPr/>
                    <a:lstStyle/>
                    <a:p>
                      <a:pPr algn="l">
                        <a:lnSpc>
                          <a:spcPct val="107000"/>
                        </a:lnSpc>
                        <a:spcAft>
                          <a:spcPts val="800"/>
                        </a:spcAft>
                      </a:pPr>
                      <a:r>
                        <a:rPr lang="en-NG" sz="1600" dirty="0">
                          <a:solidFill>
                            <a:schemeClr val="tx1"/>
                          </a:solidFill>
                          <a:effectLst/>
                        </a:rPr>
                        <a:t>10,500,000.00</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extLst>
                  <a:ext uri="{0D108BD9-81ED-4DB2-BD59-A6C34878D82A}">
                    <a16:rowId xmlns:a16="http://schemas.microsoft.com/office/drawing/2014/main" val="2921092441"/>
                  </a:ext>
                </a:extLst>
              </a:tr>
              <a:tr h="1347478">
                <a:tc>
                  <a:txBody>
                    <a:bodyPr/>
                    <a:lstStyle/>
                    <a:p>
                      <a:pPr algn="l">
                        <a:lnSpc>
                          <a:spcPct val="107000"/>
                        </a:lnSpc>
                        <a:spcAft>
                          <a:spcPts val="800"/>
                        </a:spcAft>
                      </a:pPr>
                      <a:r>
                        <a:rPr lang="en-GB" sz="1600" dirty="0">
                          <a:solidFill>
                            <a:schemeClr val="tx1"/>
                          </a:solidFill>
                          <a:effectLst/>
                        </a:rPr>
                        <a:t>7</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tc>
                  <a:txBody>
                    <a:bodyPr/>
                    <a:lstStyle/>
                    <a:p>
                      <a:pPr algn="l">
                        <a:lnSpc>
                          <a:spcPct val="107000"/>
                        </a:lnSpc>
                        <a:spcAft>
                          <a:spcPts val="800"/>
                        </a:spcAft>
                      </a:pPr>
                      <a:r>
                        <a:rPr lang="en-GB" sz="1600" dirty="0">
                          <a:solidFill>
                            <a:schemeClr val="tx1"/>
                          </a:solidFill>
                          <a:effectLst/>
                        </a:rPr>
                        <a:t>5.1</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tc>
                  <a:txBody>
                    <a:bodyPr/>
                    <a:lstStyle/>
                    <a:p>
                      <a:pPr algn="l">
                        <a:lnSpc>
                          <a:spcPct val="107000"/>
                        </a:lnSpc>
                        <a:spcAft>
                          <a:spcPts val="800"/>
                        </a:spcAft>
                      </a:pPr>
                      <a:r>
                        <a:rPr lang="en-GB" sz="1600" dirty="0">
                          <a:solidFill>
                            <a:schemeClr val="tx1"/>
                          </a:solidFill>
                          <a:effectLst/>
                        </a:rPr>
                        <a:t>0</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tc>
                  <a:txBody>
                    <a:bodyPr/>
                    <a:lstStyle/>
                    <a:p>
                      <a:pPr algn="l">
                        <a:lnSpc>
                          <a:spcPct val="107000"/>
                        </a:lnSpc>
                        <a:spcAft>
                          <a:spcPts val="800"/>
                        </a:spcAft>
                      </a:pPr>
                      <a:r>
                        <a:rPr lang="en-GB" sz="1600" dirty="0">
                          <a:solidFill>
                            <a:schemeClr val="tx1"/>
                          </a:solidFill>
                          <a:effectLst/>
                        </a:rPr>
                        <a:t>Each state</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tc>
                  <a:txBody>
                    <a:bodyPr/>
                    <a:lstStyle/>
                    <a:p>
                      <a:pPr algn="l">
                        <a:lnSpc>
                          <a:spcPct val="107000"/>
                        </a:lnSpc>
                        <a:spcAft>
                          <a:spcPts val="800"/>
                        </a:spcAft>
                      </a:pPr>
                      <a:r>
                        <a:rPr lang="en-NG" sz="1600" dirty="0">
                          <a:solidFill>
                            <a:schemeClr val="tx1"/>
                          </a:solidFill>
                          <a:effectLst/>
                        </a:rPr>
                        <a:t>US$ 1,000,000 per state in Program Year 1</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tc>
                  <a:txBody>
                    <a:bodyPr/>
                    <a:lstStyle/>
                    <a:p>
                      <a:pPr algn="l">
                        <a:lnSpc>
                          <a:spcPct val="107000"/>
                        </a:lnSpc>
                        <a:spcAft>
                          <a:spcPts val="800"/>
                        </a:spcAft>
                      </a:pPr>
                      <a:r>
                        <a:rPr lang="en-NG" sz="1600" dirty="0">
                          <a:solidFill>
                            <a:schemeClr val="tx1"/>
                          </a:solidFill>
                          <a:effectLst/>
                        </a:rPr>
                        <a:t>US$ 500,000 per state in Program Year 2</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tc>
                  <a:txBody>
                    <a:bodyPr/>
                    <a:lstStyle/>
                    <a:p>
                      <a:pPr algn="l">
                        <a:lnSpc>
                          <a:spcPct val="107000"/>
                        </a:lnSpc>
                        <a:spcAft>
                          <a:spcPts val="800"/>
                        </a:spcAft>
                      </a:pPr>
                      <a:r>
                        <a:rPr lang="en-NG" sz="1600" dirty="0">
                          <a:solidFill>
                            <a:schemeClr val="tx1"/>
                          </a:solidFill>
                          <a:effectLst/>
                        </a:rPr>
                        <a:t>US$ 1,500,000 per state in Program Year 3</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tc>
                  <a:txBody>
                    <a:bodyPr/>
                    <a:lstStyle/>
                    <a:p>
                      <a:pPr algn="l">
                        <a:lnSpc>
                          <a:spcPct val="107000"/>
                        </a:lnSpc>
                        <a:spcAft>
                          <a:spcPts val="800"/>
                        </a:spcAft>
                      </a:pPr>
                      <a:r>
                        <a:rPr lang="en-NG" sz="1600" dirty="0">
                          <a:solidFill>
                            <a:schemeClr val="tx1"/>
                          </a:solidFill>
                          <a:effectLst/>
                        </a:rPr>
                        <a:t>US$ 1,500,000 per state in Program Year 3</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tc>
                  <a:txBody>
                    <a:bodyPr/>
                    <a:lstStyle/>
                    <a:p>
                      <a:pPr algn="l">
                        <a:lnSpc>
                          <a:spcPct val="107000"/>
                        </a:lnSpc>
                        <a:spcAft>
                          <a:spcPts val="800"/>
                        </a:spcAft>
                      </a:pPr>
                      <a:r>
                        <a:rPr lang="en-NG" sz="1600" dirty="0">
                          <a:solidFill>
                            <a:schemeClr val="tx1"/>
                          </a:solidFill>
                          <a:effectLst/>
                        </a:rPr>
                        <a:t>US$ 1,500,000 per state in Program Year 3</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tc>
                  <a:txBody>
                    <a:bodyPr/>
                    <a:lstStyle/>
                    <a:p>
                      <a:pPr algn="l">
                        <a:lnSpc>
                          <a:spcPct val="107000"/>
                        </a:lnSpc>
                        <a:spcAft>
                          <a:spcPts val="800"/>
                        </a:spcAft>
                      </a:pPr>
                      <a:r>
                        <a:rPr lang="en-NG" sz="1600" dirty="0">
                          <a:solidFill>
                            <a:schemeClr val="tx1"/>
                          </a:solidFill>
                          <a:effectLst/>
                        </a:rPr>
                        <a:t>US$ 1,500,000 per state in Program Year 3</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5">
                        <a:lumMod val="20000"/>
                        <a:lumOff val="80000"/>
                      </a:schemeClr>
                    </a:solidFill>
                  </a:tcPr>
                </a:tc>
                <a:extLst>
                  <a:ext uri="{0D108BD9-81ED-4DB2-BD59-A6C34878D82A}">
                    <a16:rowId xmlns:a16="http://schemas.microsoft.com/office/drawing/2014/main" val="2439603151"/>
                  </a:ext>
                </a:extLst>
              </a:tr>
              <a:tr h="380549">
                <a:tc gridSpan="4">
                  <a:txBody>
                    <a:bodyPr/>
                    <a:lstStyle/>
                    <a:p>
                      <a:pPr algn="l">
                        <a:lnSpc>
                          <a:spcPct val="107000"/>
                        </a:lnSpc>
                        <a:spcAft>
                          <a:spcPts val="800"/>
                        </a:spcAft>
                      </a:pPr>
                      <a:r>
                        <a:rPr lang="en-GB" sz="1600" dirty="0">
                          <a:solidFill>
                            <a:schemeClr val="tx1"/>
                          </a:solidFill>
                          <a:effectLst/>
                        </a:rPr>
                        <a:t>Total allocated amount for the seven States</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tc hMerge="1">
                  <a:txBody>
                    <a:bodyPr/>
                    <a:lstStyle/>
                    <a:p>
                      <a:endParaRPr lang="en-NG"/>
                    </a:p>
                  </a:txBody>
                  <a:tcPr/>
                </a:tc>
                <a:tc hMerge="1">
                  <a:txBody>
                    <a:bodyPr/>
                    <a:lstStyle/>
                    <a:p>
                      <a:endParaRPr lang="en-NG"/>
                    </a:p>
                  </a:txBody>
                  <a:tcPr/>
                </a:tc>
                <a:tc hMerge="1">
                  <a:txBody>
                    <a:bodyPr/>
                    <a:lstStyle/>
                    <a:p>
                      <a:endParaRPr lang="en-NG"/>
                    </a:p>
                  </a:txBody>
                  <a:tcPr/>
                </a:tc>
                <a:tc>
                  <a:txBody>
                    <a:bodyPr/>
                    <a:lstStyle/>
                    <a:p>
                      <a:pPr algn="l">
                        <a:lnSpc>
                          <a:spcPct val="107000"/>
                        </a:lnSpc>
                        <a:spcAft>
                          <a:spcPts val="800"/>
                        </a:spcAft>
                      </a:pPr>
                      <a:r>
                        <a:rPr lang="en-NG" sz="1600">
                          <a:solidFill>
                            <a:schemeClr val="tx1"/>
                          </a:solidFill>
                          <a:effectLst/>
                        </a:rPr>
                        <a:t>665,000.00</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tc>
                  <a:txBody>
                    <a:bodyPr/>
                    <a:lstStyle/>
                    <a:p>
                      <a:pPr algn="l">
                        <a:lnSpc>
                          <a:spcPct val="107000"/>
                        </a:lnSpc>
                        <a:spcAft>
                          <a:spcPts val="800"/>
                        </a:spcAft>
                      </a:pPr>
                      <a:r>
                        <a:rPr lang="en-NG" sz="1600">
                          <a:solidFill>
                            <a:schemeClr val="tx1"/>
                          </a:solidFill>
                          <a:effectLst/>
                        </a:rPr>
                        <a:t>1,420,000.00</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tc>
                  <a:txBody>
                    <a:bodyPr/>
                    <a:lstStyle/>
                    <a:p>
                      <a:pPr algn="l">
                        <a:lnSpc>
                          <a:spcPct val="107000"/>
                        </a:lnSpc>
                        <a:spcAft>
                          <a:spcPts val="800"/>
                        </a:spcAft>
                      </a:pPr>
                      <a:r>
                        <a:rPr lang="en-NG" sz="1600">
                          <a:solidFill>
                            <a:schemeClr val="tx1"/>
                          </a:solidFill>
                          <a:effectLst/>
                        </a:rPr>
                        <a:t>2,524,000.00</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tc>
                  <a:txBody>
                    <a:bodyPr/>
                    <a:lstStyle/>
                    <a:p>
                      <a:pPr algn="l">
                        <a:lnSpc>
                          <a:spcPct val="107000"/>
                        </a:lnSpc>
                        <a:spcAft>
                          <a:spcPts val="800"/>
                        </a:spcAft>
                      </a:pPr>
                      <a:r>
                        <a:rPr lang="en-NG" sz="1600">
                          <a:solidFill>
                            <a:schemeClr val="tx1"/>
                          </a:solidFill>
                          <a:effectLst/>
                        </a:rPr>
                        <a:t>3,313,000.00</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tc>
                  <a:txBody>
                    <a:bodyPr/>
                    <a:lstStyle/>
                    <a:p>
                      <a:pPr algn="l">
                        <a:lnSpc>
                          <a:spcPct val="107000"/>
                        </a:lnSpc>
                        <a:spcAft>
                          <a:spcPts val="800"/>
                        </a:spcAft>
                      </a:pPr>
                      <a:r>
                        <a:rPr lang="en-NG" sz="1600">
                          <a:solidFill>
                            <a:schemeClr val="tx1"/>
                          </a:solidFill>
                          <a:effectLst/>
                        </a:rPr>
                        <a:t>4,364,000.00</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tc>
                  <a:txBody>
                    <a:bodyPr/>
                    <a:lstStyle/>
                    <a:p>
                      <a:pPr algn="l">
                        <a:lnSpc>
                          <a:spcPct val="107000"/>
                        </a:lnSpc>
                        <a:spcAft>
                          <a:spcPts val="800"/>
                        </a:spcAft>
                      </a:pPr>
                      <a:r>
                        <a:rPr lang="en-NG" sz="1600">
                          <a:solidFill>
                            <a:schemeClr val="tx1"/>
                          </a:solidFill>
                          <a:effectLst/>
                        </a:rPr>
                        <a:t>4,364,000.00</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extLst>
                  <a:ext uri="{0D108BD9-81ED-4DB2-BD59-A6C34878D82A}">
                    <a16:rowId xmlns:a16="http://schemas.microsoft.com/office/drawing/2014/main" val="682757877"/>
                  </a:ext>
                </a:extLst>
              </a:tr>
              <a:tr h="2520920">
                <a:tc>
                  <a:txBody>
                    <a:bodyPr/>
                    <a:lstStyle/>
                    <a:p>
                      <a:pPr algn="l">
                        <a:lnSpc>
                          <a:spcPct val="107000"/>
                        </a:lnSpc>
                        <a:spcAft>
                          <a:spcPts val="800"/>
                        </a:spcAft>
                      </a:pPr>
                      <a:r>
                        <a:rPr lang="en-GB" sz="1600" dirty="0">
                          <a:solidFill>
                            <a:schemeClr val="tx1"/>
                          </a:solidFill>
                          <a:effectLst/>
                        </a:rPr>
                        <a:t>8 </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tc>
                  <a:txBody>
                    <a:bodyPr/>
                    <a:lstStyle/>
                    <a:p>
                      <a:pPr algn="l">
                        <a:lnSpc>
                          <a:spcPct val="107000"/>
                        </a:lnSpc>
                        <a:spcAft>
                          <a:spcPts val="800"/>
                        </a:spcAft>
                      </a:pPr>
                      <a:r>
                        <a:rPr lang="en-GB" sz="1600">
                          <a:solidFill>
                            <a:schemeClr val="tx1"/>
                          </a:solidFill>
                          <a:effectLst/>
                        </a:rPr>
                        <a:t>6</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tc>
                  <a:txBody>
                    <a:bodyPr/>
                    <a:lstStyle/>
                    <a:p>
                      <a:pPr algn="l">
                        <a:lnSpc>
                          <a:spcPct val="107000"/>
                        </a:lnSpc>
                        <a:spcAft>
                          <a:spcPts val="800"/>
                        </a:spcAft>
                      </a:pPr>
                      <a:r>
                        <a:rPr lang="en-GB" sz="1600" dirty="0">
                          <a:solidFill>
                            <a:schemeClr val="tx1"/>
                          </a:solidFill>
                          <a:effectLst/>
                        </a:rPr>
                        <a:t> </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tc>
                  <a:txBody>
                    <a:bodyPr/>
                    <a:lstStyle/>
                    <a:p>
                      <a:pPr algn="l">
                        <a:lnSpc>
                          <a:spcPct val="107000"/>
                        </a:lnSpc>
                        <a:spcAft>
                          <a:spcPts val="800"/>
                        </a:spcAft>
                      </a:pPr>
                      <a:r>
                        <a:rPr lang="en-GB" sz="1600" dirty="0">
                          <a:solidFill>
                            <a:schemeClr val="tx1"/>
                          </a:solidFill>
                          <a:effectLst/>
                        </a:rPr>
                        <a:t>Each state</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tc>
                  <a:txBody>
                    <a:bodyPr/>
                    <a:lstStyle/>
                    <a:p>
                      <a:pPr algn="l">
                        <a:lnSpc>
                          <a:spcPct val="107000"/>
                        </a:lnSpc>
                        <a:spcAft>
                          <a:spcPts val="800"/>
                        </a:spcAft>
                      </a:pPr>
                      <a:r>
                        <a:rPr lang="en-NG" sz="1600" dirty="0">
                          <a:solidFill>
                            <a:schemeClr val="tx1"/>
                          </a:solidFill>
                          <a:effectLst/>
                        </a:rPr>
                        <a:t>US$ 35,000 per community achieving ODF+ US$ 18,000 per community maintaining ODF+</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tc>
                  <a:txBody>
                    <a:bodyPr/>
                    <a:lstStyle/>
                    <a:p>
                      <a:pPr algn="l">
                        <a:lnSpc>
                          <a:spcPct val="107000"/>
                        </a:lnSpc>
                        <a:spcAft>
                          <a:spcPts val="800"/>
                        </a:spcAft>
                      </a:pPr>
                      <a:r>
                        <a:rPr lang="en-NG" sz="1600" dirty="0">
                          <a:solidFill>
                            <a:schemeClr val="tx1"/>
                          </a:solidFill>
                          <a:effectLst/>
                        </a:rPr>
                        <a:t>US$ 35,000 per community achieving ODF+ US$ 18,000 per community maintaining ODF+</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tc>
                  <a:txBody>
                    <a:bodyPr/>
                    <a:lstStyle/>
                    <a:p>
                      <a:pPr algn="l">
                        <a:lnSpc>
                          <a:spcPct val="107000"/>
                        </a:lnSpc>
                        <a:spcAft>
                          <a:spcPts val="800"/>
                        </a:spcAft>
                      </a:pPr>
                      <a:r>
                        <a:rPr lang="en-NG" sz="1600" dirty="0">
                          <a:solidFill>
                            <a:schemeClr val="tx1"/>
                          </a:solidFill>
                          <a:effectLst/>
                        </a:rPr>
                        <a:t>US$ 35,000 per community achieving ODF+ US$ 18,000 per community maintaining ODF+</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tc>
                  <a:txBody>
                    <a:bodyPr/>
                    <a:lstStyle/>
                    <a:p>
                      <a:pPr algn="l">
                        <a:lnSpc>
                          <a:spcPct val="107000"/>
                        </a:lnSpc>
                        <a:spcAft>
                          <a:spcPts val="800"/>
                        </a:spcAft>
                      </a:pPr>
                      <a:r>
                        <a:rPr lang="en-NG" sz="1600" dirty="0">
                          <a:solidFill>
                            <a:schemeClr val="tx1"/>
                          </a:solidFill>
                          <a:effectLst/>
                        </a:rPr>
                        <a:t>US$ 35,000 per community achieving ODF+ US$ 18,000 per community maintaining ODF+</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tc>
                  <a:txBody>
                    <a:bodyPr/>
                    <a:lstStyle/>
                    <a:p>
                      <a:pPr algn="l">
                        <a:lnSpc>
                          <a:spcPct val="107000"/>
                        </a:lnSpc>
                        <a:spcAft>
                          <a:spcPts val="800"/>
                        </a:spcAft>
                      </a:pPr>
                      <a:r>
                        <a:rPr lang="en-NG" sz="1600" dirty="0">
                          <a:solidFill>
                            <a:schemeClr val="tx1"/>
                          </a:solidFill>
                          <a:effectLst/>
                        </a:rPr>
                        <a:t>US$ 35,000 per community achieving ODF+ US$ 18,000 per community maintaining ODF+</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tc>
                  <a:txBody>
                    <a:bodyPr/>
                    <a:lstStyle/>
                    <a:p>
                      <a:pPr algn="l">
                        <a:lnSpc>
                          <a:spcPct val="107000"/>
                        </a:lnSpc>
                        <a:spcAft>
                          <a:spcPts val="800"/>
                        </a:spcAft>
                      </a:pPr>
                      <a:r>
                        <a:rPr lang="en-NG" sz="1600" dirty="0">
                          <a:solidFill>
                            <a:schemeClr val="tx1"/>
                          </a:solidFill>
                          <a:effectLst/>
                        </a:rPr>
                        <a:t>US$ 35,000 per community achieving ODF+ US$ 18,000 per community maintaining ODF+</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bg1">
                        <a:lumMod val="50000"/>
                      </a:schemeClr>
                    </a:solidFill>
                  </a:tcPr>
                </a:tc>
                <a:extLst>
                  <a:ext uri="{0D108BD9-81ED-4DB2-BD59-A6C34878D82A}">
                    <a16:rowId xmlns:a16="http://schemas.microsoft.com/office/drawing/2014/main" val="3282867998"/>
                  </a:ext>
                </a:extLst>
              </a:tr>
              <a:tr h="531725">
                <a:tc gridSpan="4">
                  <a:txBody>
                    <a:bodyPr/>
                    <a:lstStyle/>
                    <a:p>
                      <a:pPr algn="l">
                        <a:lnSpc>
                          <a:spcPct val="107000"/>
                        </a:lnSpc>
                        <a:spcAft>
                          <a:spcPts val="800"/>
                        </a:spcAft>
                      </a:pPr>
                      <a:r>
                        <a:rPr lang="en-GB" sz="1600" dirty="0">
                          <a:solidFill>
                            <a:schemeClr val="tx1"/>
                          </a:solidFill>
                          <a:effectLst/>
                        </a:rPr>
                        <a:t>Total allocated amount for the seven States</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tc hMerge="1">
                  <a:txBody>
                    <a:bodyPr/>
                    <a:lstStyle/>
                    <a:p>
                      <a:endParaRPr lang="en-NG"/>
                    </a:p>
                  </a:txBody>
                  <a:tcPr/>
                </a:tc>
                <a:tc hMerge="1">
                  <a:txBody>
                    <a:bodyPr/>
                    <a:lstStyle/>
                    <a:p>
                      <a:endParaRPr lang="en-NG"/>
                    </a:p>
                  </a:txBody>
                  <a:tcPr/>
                </a:tc>
                <a:tc hMerge="1">
                  <a:txBody>
                    <a:bodyPr/>
                    <a:lstStyle/>
                    <a:p>
                      <a:endParaRPr lang="en-NG"/>
                    </a:p>
                  </a:txBody>
                  <a:tcPr/>
                </a:tc>
                <a:tc>
                  <a:txBody>
                    <a:bodyPr/>
                    <a:lstStyle/>
                    <a:p>
                      <a:pPr algn="l">
                        <a:lnSpc>
                          <a:spcPct val="107000"/>
                        </a:lnSpc>
                        <a:spcAft>
                          <a:spcPts val="800"/>
                        </a:spcAft>
                      </a:pPr>
                      <a:r>
                        <a:rPr lang="en-NG" sz="1600">
                          <a:solidFill>
                            <a:schemeClr val="tx1"/>
                          </a:solidFill>
                          <a:effectLst/>
                        </a:rPr>
                        <a:t>2,775,000.00</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tc>
                  <a:txBody>
                    <a:bodyPr/>
                    <a:lstStyle/>
                    <a:p>
                      <a:pPr algn="l">
                        <a:lnSpc>
                          <a:spcPct val="107000"/>
                        </a:lnSpc>
                        <a:spcAft>
                          <a:spcPts val="800"/>
                        </a:spcAft>
                      </a:pPr>
                      <a:r>
                        <a:rPr lang="en-NG" sz="1600">
                          <a:solidFill>
                            <a:schemeClr val="tx1"/>
                          </a:solidFill>
                          <a:effectLst/>
                        </a:rPr>
                        <a:t>2,775,000.00</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tc>
                  <a:txBody>
                    <a:bodyPr/>
                    <a:lstStyle/>
                    <a:p>
                      <a:pPr algn="l">
                        <a:lnSpc>
                          <a:spcPct val="107000"/>
                        </a:lnSpc>
                        <a:spcAft>
                          <a:spcPts val="800"/>
                        </a:spcAft>
                      </a:pPr>
                      <a:r>
                        <a:rPr lang="en-NG" sz="1600">
                          <a:solidFill>
                            <a:schemeClr val="tx1"/>
                          </a:solidFill>
                          <a:effectLst/>
                        </a:rPr>
                        <a:t>13,875,000.00</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tc>
                  <a:txBody>
                    <a:bodyPr/>
                    <a:lstStyle/>
                    <a:p>
                      <a:pPr algn="l">
                        <a:lnSpc>
                          <a:spcPct val="107000"/>
                        </a:lnSpc>
                        <a:spcAft>
                          <a:spcPts val="800"/>
                        </a:spcAft>
                      </a:pPr>
                      <a:r>
                        <a:rPr lang="en-NG" sz="1600" dirty="0">
                          <a:solidFill>
                            <a:schemeClr val="tx1"/>
                          </a:solidFill>
                          <a:effectLst/>
                        </a:rPr>
                        <a:t>16,650,000.00</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tc>
                  <a:txBody>
                    <a:bodyPr/>
                    <a:lstStyle/>
                    <a:p>
                      <a:pPr algn="l">
                        <a:lnSpc>
                          <a:spcPct val="107000"/>
                        </a:lnSpc>
                        <a:spcAft>
                          <a:spcPts val="800"/>
                        </a:spcAft>
                      </a:pPr>
                      <a:r>
                        <a:rPr lang="en-NG" sz="1600">
                          <a:solidFill>
                            <a:schemeClr val="tx1"/>
                          </a:solidFill>
                          <a:effectLst/>
                        </a:rPr>
                        <a:t>13,875,000.00</a:t>
                      </a:r>
                      <a:endParaRPr lang="en-NG"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tc>
                  <a:txBody>
                    <a:bodyPr/>
                    <a:lstStyle/>
                    <a:p>
                      <a:pPr algn="l">
                        <a:lnSpc>
                          <a:spcPct val="107000"/>
                        </a:lnSpc>
                        <a:spcAft>
                          <a:spcPts val="800"/>
                        </a:spcAft>
                      </a:pPr>
                      <a:r>
                        <a:rPr lang="en-NG" sz="1600" dirty="0">
                          <a:solidFill>
                            <a:schemeClr val="tx1"/>
                          </a:solidFill>
                          <a:effectLst/>
                        </a:rPr>
                        <a:t>5,550,000.00</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extLst>
                  <a:ext uri="{0D108BD9-81ED-4DB2-BD59-A6C34878D82A}">
                    <a16:rowId xmlns:a16="http://schemas.microsoft.com/office/drawing/2014/main" val="1775828531"/>
                  </a:ext>
                </a:extLst>
              </a:tr>
              <a:tr h="1353445">
                <a:tc>
                  <a:txBody>
                    <a:bodyPr/>
                    <a:lstStyle/>
                    <a:p>
                      <a:pPr algn="l">
                        <a:lnSpc>
                          <a:spcPct val="107000"/>
                        </a:lnSpc>
                        <a:spcAft>
                          <a:spcPts val="800"/>
                        </a:spcAft>
                      </a:pPr>
                      <a:r>
                        <a:rPr lang="en-GB" sz="1600" dirty="0">
                          <a:solidFill>
                            <a:schemeClr val="tx1"/>
                          </a:solidFill>
                          <a:effectLst/>
                        </a:rPr>
                        <a:t>9</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tc>
                  <a:txBody>
                    <a:bodyPr/>
                    <a:lstStyle/>
                    <a:p>
                      <a:pPr algn="l">
                        <a:lnSpc>
                          <a:spcPct val="107000"/>
                        </a:lnSpc>
                        <a:spcAft>
                          <a:spcPts val="800"/>
                        </a:spcAft>
                      </a:pPr>
                      <a:r>
                        <a:rPr lang="en-GB" sz="1600" dirty="0">
                          <a:solidFill>
                            <a:schemeClr val="tx1"/>
                          </a:solidFill>
                          <a:effectLst/>
                        </a:rPr>
                        <a:t>7</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tc>
                  <a:txBody>
                    <a:bodyPr/>
                    <a:lstStyle/>
                    <a:p>
                      <a:pPr algn="l">
                        <a:lnSpc>
                          <a:spcPct val="107000"/>
                        </a:lnSpc>
                        <a:spcAft>
                          <a:spcPts val="800"/>
                        </a:spcAft>
                      </a:pPr>
                      <a:r>
                        <a:rPr lang="en-GB" sz="1600" dirty="0">
                          <a:solidFill>
                            <a:schemeClr val="tx1"/>
                          </a:solidFill>
                          <a:effectLst/>
                        </a:rPr>
                        <a:t> </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tc>
                  <a:txBody>
                    <a:bodyPr/>
                    <a:lstStyle/>
                    <a:p>
                      <a:pPr algn="l">
                        <a:lnSpc>
                          <a:spcPct val="107000"/>
                        </a:lnSpc>
                        <a:spcAft>
                          <a:spcPts val="800"/>
                        </a:spcAft>
                      </a:pPr>
                      <a:r>
                        <a:rPr lang="en-GB" sz="1600" dirty="0">
                          <a:solidFill>
                            <a:schemeClr val="tx1"/>
                          </a:solidFill>
                          <a:effectLst/>
                        </a:rPr>
                        <a:t>Each state</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tc>
                  <a:txBody>
                    <a:bodyPr/>
                    <a:lstStyle/>
                    <a:p>
                      <a:pPr algn="l">
                        <a:lnSpc>
                          <a:spcPct val="107000"/>
                        </a:lnSpc>
                        <a:spcAft>
                          <a:spcPts val="800"/>
                        </a:spcAft>
                      </a:pPr>
                      <a:r>
                        <a:rPr lang="en-NG" sz="1600" dirty="0">
                          <a:solidFill>
                            <a:schemeClr val="tx1"/>
                          </a:solidFill>
                          <a:effectLst/>
                        </a:rPr>
                        <a:t>US$ 27,750 per school or health care facility</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tc>
                  <a:txBody>
                    <a:bodyPr/>
                    <a:lstStyle/>
                    <a:p>
                      <a:pPr algn="l">
                        <a:lnSpc>
                          <a:spcPct val="107000"/>
                        </a:lnSpc>
                        <a:spcAft>
                          <a:spcPts val="800"/>
                        </a:spcAft>
                      </a:pPr>
                      <a:r>
                        <a:rPr lang="en-NG" sz="1600" dirty="0">
                          <a:solidFill>
                            <a:schemeClr val="tx1"/>
                          </a:solidFill>
                          <a:effectLst/>
                        </a:rPr>
                        <a:t>US$ 27,750 per school or health care facility</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tc>
                  <a:txBody>
                    <a:bodyPr/>
                    <a:lstStyle/>
                    <a:p>
                      <a:pPr algn="l">
                        <a:lnSpc>
                          <a:spcPct val="107000"/>
                        </a:lnSpc>
                        <a:spcAft>
                          <a:spcPts val="800"/>
                        </a:spcAft>
                      </a:pPr>
                      <a:r>
                        <a:rPr lang="en-NG" sz="1600" dirty="0">
                          <a:solidFill>
                            <a:schemeClr val="tx1"/>
                          </a:solidFill>
                          <a:effectLst/>
                        </a:rPr>
                        <a:t>US$ 27,750 per school or health care facility</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tc>
                  <a:txBody>
                    <a:bodyPr/>
                    <a:lstStyle/>
                    <a:p>
                      <a:pPr algn="l">
                        <a:lnSpc>
                          <a:spcPct val="107000"/>
                        </a:lnSpc>
                        <a:spcAft>
                          <a:spcPts val="800"/>
                        </a:spcAft>
                      </a:pPr>
                      <a:r>
                        <a:rPr lang="en-NG" sz="1600" dirty="0">
                          <a:solidFill>
                            <a:schemeClr val="tx1"/>
                          </a:solidFill>
                          <a:effectLst/>
                        </a:rPr>
                        <a:t>US$ 27,750 per school or health care facility</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tc>
                  <a:txBody>
                    <a:bodyPr/>
                    <a:lstStyle/>
                    <a:p>
                      <a:pPr algn="l">
                        <a:lnSpc>
                          <a:spcPct val="107000"/>
                        </a:lnSpc>
                        <a:spcAft>
                          <a:spcPts val="800"/>
                        </a:spcAft>
                      </a:pPr>
                      <a:r>
                        <a:rPr lang="en-NG" sz="1600" dirty="0">
                          <a:solidFill>
                            <a:schemeClr val="tx1"/>
                          </a:solidFill>
                          <a:effectLst/>
                        </a:rPr>
                        <a:t>US$ 27,750 per school or health care facility</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tc>
                  <a:txBody>
                    <a:bodyPr/>
                    <a:lstStyle/>
                    <a:p>
                      <a:pPr algn="l">
                        <a:lnSpc>
                          <a:spcPct val="107000"/>
                        </a:lnSpc>
                        <a:spcAft>
                          <a:spcPts val="800"/>
                        </a:spcAft>
                      </a:pPr>
                      <a:r>
                        <a:rPr lang="en-NG" sz="1600" dirty="0">
                          <a:solidFill>
                            <a:schemeClr val="tx1"/>
                          </a:solidFill>
                          <a:effectLst/>
                        </a:rPr>
                        <a:t>US$ 27,750 per school or health care facility</a:t>
                      </a:r>
                      <a:endParaRPr lang="en-NG"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2420" marR="52420" marT="0" marB="0">
                    <a:solidFill>
                      <a:schemeClr val="accent3">
                        <a:lumMod val="20000"/>
                        <a:lumOff val="80000"/>
                      </a:schemeClr>
                    </a:solidFill>
                  </a:tcPr>
                </a:tc>
                <a:extLst>
                  <a:ext uri="{0D108BD9-81ED-4DB2-BD59-A6C34878D82A}">
                    <a16:rowId xmlns:a16="http://schemas.microsoft.com/office/drawing/2014/main" val="3161431146"/>
                  </a:ext>
                </a:extLst>
              </a:tr>
            </a:tbl>
          </a:graphicData>
        </a:graphic>
      </p:graphicFrame>
    </p:spTree>
    <p:extLst>
      <p:ext uri="{BB962C8B-B14F-4D97-AF65-F5344CB8AC3E}">
        <p14:creationId xmlns:p14="http://schemas.microsoft.com/office/powerpoint/2010/main" val="355078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BEE10-F256-04D1-669E-50F21B37729A}"/>
              </a:ext>
            </a:extLst>
          </p:cNvPr>
          <p:cNvSpPr>
            <a:spLocks noGrp="1"/>
          </p:cNvSpPr>
          <p:nvPr>
            <p:ph type="ctrTitle"/>
          </p:nvPr>
        </p:nvSpPr>
        <p:spPr>
          <a:xfrm>
            <a:off x="1524000" y="390940"/>
            <a:ext cx="9144000" cy="772698"/>
          </a:xfrm>
        </p:spPr>
        <p:txBody>
          <a:bodyPr>
            <a:normAutofit fontScale="90000"/>
          </a:bodyPr>
          <a:lstStyle/>
          <a:p>
            <a:r>
              <a:rPr lang="en-GB" dirty="0"/>
              <a:t>PROGRAMME BRIEF</a:t>
            </a:r>
            <a:endParaRPr lang="en-NG" dirty="0"/>
          </a:p>
        </p:txBody>
      </p:sp>
      <p:sp>
        <p:nvSpPr>
          <p:cNvPr id="3" name="Subtitle 2">
            <a:extLst>
              <a:ext uri="{FF2B5EF4-FFF2-40B4-BE49-F238E27FC236}">
                <a16:creationId xmlns:a16="http://schemas.microsoft.com/office/drawing/2014/main" id="{5CD290AF-BF2E-5EC5-A848-77BF35893244}"/>
              </a:ext>
            </a:extLst>
          </p:cNvPr>
          <p:cNvSpPr>
            <a:spLocks noGrp="1"/>
          </p:cNvSpPr>
          <p:nvPr>
            <p:ph type="subTitle" idx="1"/>
          </p:nvPr>
        </p:nvSpPr>
        <p:spPr>
          <a:xfrm>
            <a:off x="1126435" y="1415428"/>
            <a:ext cx="9144000" cy="4362519"/>
          </a:xfrm>
        </p:spPr>
        <p:txBody>
          <a:bodyPr/>
          <a:lstStyle/>
          <a:p>
            <a:r>
              <a:rPr lang="en-GB" dirty="0"/>
              <a:t>PROGRAM DEVELOPMENT OBJECTIVES</a:t>
            </a:r>
          </a:p>
          <a:p>
            <a:r>
              <a:rPr lang="en-GB" dirty="0"/>
              <a:t>To increase access to water, sanitation services , and to strengthen sector institutions in participating states of Nigeria</a:t>
            </a:r>
          </a:p>
          <a:p>
            <a:endParaRPr lang="en-GB" dirty="0"/>
          </a:p>
          <a:p>
            <a:r>
              <a:rPr lang="en-GB" dirty="0"/>
              <a:t>RESULT AREAS</a:t>
            </a:r>
          </a:p>
          <a:p>
            <a:r>
              <a:rPr lang="en-GB" dirty="0"/>
              <a:t>RA 1: strengthened Sector Policies and Institutions for improved Services (DLI 1 &amp; DLI 2)</a:t>
            </a:r>
          </a:p>
          <a:p>
            <a:pPr marL="342900" indent="-342900">
              <a:buFont typeface="Arial" panose="020B0604020202020204" pitchFamily="34" charset="0"/>
              <a:buChar char="•"/>
            </a:pPr>
            <a:r>
              <a:rPr lang="en-GB" dirty="0"/>
              <a:t>DLI 1 National WASH FUND established and operational</a:t>
            </a:r>
          </a:p>
          <a:p>
            <a:pPr marL="342900" indent="-342900">
              <a:buFont typeface="Arial" panose="020B0604020202020204" pitchFamily="34" charset="0"/>
              <a:buChar char="•"/>
            </a:pPr>
            <a:r>
              <a:rPr lang="en-GB" dirty="0"/>
              <a:t>DLI 2 Design and Implementation of a PIR Plan and achievement of required reforms</a:t>
            </a:r>
          </a:p>
          <a:p>
            <a:endParaRPr lang="en-GB" dirty="0"/>
          </a:p>
        </p:txBody>
      </p:sp>
    </p:spTree>
    <p:extLst>
      <p:ext uri="{BB962C8B-B14F-4D97-AF65-F5344CB8AC3E}">
        <p14:creationId xmlns:p14="http://schemas.microsoft.com/office/powerpoint/2010/main" val="30347949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CD249-2265-DEA9-557B-7EF488A71702}"/>
              </a:ext>
            </a:extLst>
          </p:cNvPr>
          <p:cNvSpPr>
            <a:spLocks noGrp="1"/>
          </p:cNvSpPr>
          <p:nvPr>
            <p:ph type="ctrTitle"/>
          </p:nvPr>
        </p:nvSpPr>
        <p:spPr>
          <a:xfrm>
            <a:off x="1550504" y="145774"/>
            <a:ext cx="9117496" cy="516835"/>
          </a:xfrm>
        </p:spPr>
        <p:txBody>
          <a:bodyPr>
            <a:noAutofit/>
          </a:bodyPr>
          <a:lstStyle/>
          <a:p>
            <a:r>
              <a:rPr lang="en-GB" sz="2800" b="1" dirty="0"/>
              <a:t>CONCLUSION AND FACTS TO NOTE !</a:t>
            </a:r>
            <a:endParaRPr lang="en-NG" sz="2800" b="1" dirty="0"/>
          </a:p>
        </p:txBody>
      </p:sp>
      <p:sp>
        <p:nvSpPr>
          <p:cNvPr id="3" name="Subtitle 2">
            <a:extLst>
              <a:ext uri="{FF2B5EF4-FFF2-40B4-BE49-F238E27FC236}">
                <a16:creationId xmlns:a16="http://schemas.microsoft.com/office/drawing/2014/main" id="{F7B1E3CF-9323-B933-11F4-1FCD4DBA5BC2}"/>
              </a:ext>
            </a:extLst>
          </p:cNvPr>
          <p:cNvSpPr>
            <a:spLocks noGrp="1"/>
          </p:cNvSpPr>
          <p:nvPr>
            <p:ph type="subTitle" idx="1"/>
          </p:nvPr>
        </p:nvSpPr>
        <p:spPr>
          <a:xfrm>
            <a:off x="119269" y="777806"/>
            <a:ext cx="11701669" cy="5417585"/>
          </a:xfrm>
        </p:spPr>
        <p:txBody>
          <a:bodyPr>
            <a:normAutofit lnSpcReduction="10000"/>
          </a:bodyPr>
          <a:lstStyle/>
          <a:p>
            <a:pPr marL="342900" indent="-342900">
              <a:buFont typeface="Arial" panose="020B0604020202020204" pitchFamily="34" charset="0"/>
              <a:buChar char="•"/>
            </a:pPr>
            <a:r>
              <a:rPr lang="en-GB" b="1" dirty="0"/>
              <a:t>The program is Program for Results (P4R)</a:t>
            </a:r>
          </a:p>
          <a:p>
            <a:pPr marL="342900" indent="-342900">
              <a:buFont typeface="Arial" panose="020B0604020202020204" pitchFamily="34" charset="0"/>
              <a:buChar char="•"/>
            </a:pPr>
            <a:r>
              <a:rPr lang="en-GB" b="1" dirty="0"/>
              <a:t>This is to be financed with budget of the various participating states (totalling USD 640 M)</a:t>
            </a:r>
          </a:p>
          <a:p>
            <a:pPr marL="342900" indent="-342900">
              <a:buFont typeface="Arial" panose="020B0604020202020204" pitchFamily="34" charset="0"/>
              <a:buChar char="•"/>
            </a:pPr>
            <a:r>
              <a:rPr lang="en-GB" b="1" dirty="0"/>
              <a:t>The Independent Verification Agents  (IVA) are coming to evaluate the delivered result, in readiness for disbursement.</a:t>
            </a:r>
          </a:p>
          <a:p>
            <a:pPr marL="342900" indent="-342900">
              <a:buFont typeface="Arial" panose="020B0604020202020204" pitchFamily="34" charset="0"/>
              <a:buChar char="•"/>
            </a:pPr>
            <a:r>
              <a:rPr lang="en-GB" b="1" dirty="0"/>
              <a:t>The associated disbursement as seen in the previous slides is there for grab, for any state as long as the results are verified and accepted  by the IVA.</a:t>
            </a:r>
          </a:p>
          <a:p>
            <a:pPr marL="342900" indent="-342900">
              <a:buFont typeface="Arial" panose="020B0604020202020204" pitchFamily="34" charset="0"/>
              <a:buChar char="•"/>
            </a:pPr>
            <a:r>
              <a:rPr lang="en-GB" b="1" dirty="0"/>
              <a:t>The disbursement for each year should be plowed back  into the WASH sector THIS WIL lead to sector improvement and self financing within the programme year. </a:t>
            </a:r>
          </a:p>
          <a:p>
            <a:pPr marL="342900" indent="-342900">
              <a:buFont typeface="Arial" panose="020B0604020202020204" pitchFamily="34" charset="0"/>
              <a:buChar char="•"/>
            </a:pPr>
            <a:r>
              <a:rPr lang="en-GB" b="1" dirty="0"/>
              <a:t>Every OF such expenses must be receipted. </a:t>
            </a:r>
          </a:p>
          <a:p>
            <a:pPr marL="342900" indent="-342900">
              <a:buFont typeface="Arial" panose="020B0604020202020204" pitchFamily="34" charset="0"/>
              <a:buChar char="•"/>
            </a:pPr>
            <a:r>
              <a:rPr lang="en-GB" b="1" dirty="0"/>
              <a:t>This however, does not mean THAT  the Government should stop further budgetary appropriation for the sector because the more investment into the sector, the better the prospect for receiving more disbursement.</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NG" dirty="0"/>
          </a:p>
        </p:txBody>
      </p:sp>
    </p:spTree>
    <p:extLst>
      <p:ext uri="{BB962C8B-B14F-4D97-AF65-F5344CB8AC3E}">
        <p14:creationId xmlns:p14="http://schemas.microsoft.com/office/powerpoint/2010/main" val="3704178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B7D82-3FFB-A186-A8C0-78596D2B6E14}"/>
              </a:ext>
            </a:extLst>
          </p:cNvPr>
          <p:cNvSpPr>
            <a:spLocks noGrp="1"/>
          </p:cNvSpPr>
          <p:nvPr>
            <p:ph type="title"/>
          </p:nvPr>
        </p:nvSpPr>
        <p:spPr/>
        <p:txBody>
          <a:bodyPr/>
          <a:lstStyle/>
          <a:p>
            <a:r>
              <a:rPr lang="en-GB" dirty="0"/>
              <a:t>Let’s invest to get result and make more money for further reinvestment</a:t>
            </a:r>
            <a:endParaRPr lang="en-NG" dirty="0"/>
          </a:p>
        </p:txBody>
      </p:sp>
      <p:pic>
        <p:nvPicPr>
          <p:cNvPr id="5122" name="Picture 2" descr="NRW2030: Sustainability Bonds | NRW2030 - Gemeinsam. Nachhaltig. Handeln.">
            <a:extLst>
              <a:ext uri="{FF2B5EF4-FFF2-40B4-BE49-F238E27FC236}">
                <a16:creationId xmlns:a16="http://schemas.microsoft.com/office/drawing/2014/main" id="{20D86353-13DF-9D3C-001B-CC28BF00944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81200" y="1853754"/>
            <a:ext cx="8229600" cy="3971463"/>
          </a:xfrm>
          <a:prstGeom prst="rect">
            <a:avLst/>
          </a:prstGeom>
          <a:noFill/>
          <a:extLst>
            <a:ext uri="{909E8E84-426E-40DD-AFC4-6F175D3DCCD1}">
              <a14:hiddenFill xmlns:a14="http://schemas.microsoft.com/office/drawing/2010/main">
                <a:solidFill>
                  <a:srgbClr val="FFFFFF"/>
                </a:solidFill>
              </a14:hiddenFill>
            </a:ext>
          </a:extLst>
        </p:spPr>
      </p:pic>
      <p:sp>
        <p:nvSpPr>
          <p:cNvPr id="4" name="Arrow: Curved Left 3">
            <a:extLst>
              <a:ext uri="{FF2B5EF4-FFF2-40B4-BE49-F238E27FC236}">
                <a16:creationId xmlns:a16="http://schemas.microsoft.com/office/drawing/2014/main" id="{3DFF89B8-0899-1A42-1EC2-198347CA11E2}"/>
              </a:ext>
            </a:extLst>
          </p:cNvPr>
          <p:cNvSpPr/>
          <p:nvPr/>
        </p:nvSpPr>
        <p:spPr>
          <a:xfrm>
            <a:off x="7673009" y="2610678"/>
            <a:ext cx="45719" cy="45719"/>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G">
              <a:solidFill>
                <a:schemeClr val="tx1"/>
              </a:solidFill>
            </a:endParaRPr>
          </a:p>
        </p:txBody>
      </p:sp>
    </p:spTree>
    <p:extLst>
      <p:ext uri="{BB962C8B-B14F-4D97-AF65-F5344CB8AC3E}">
        <p14:creationId xmlns:p14="http://schemas.microsoft.com/office/powerpoint/2010/main" val="262091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FB302-A6BA-2F7A-FDEC-7E3BE7D76BD5}"/>
              </a:ext>
            </a:extLst>
          </p:cNvPr>
          <p:cNvSpPr>
            <a:spLocks noGrp="1"/>
          </p:cNvSpPr>
          <p:nvPr>
            <p:ph type="title"/>
          </p:nvPr>
        </p:nvSpPr>
        <p:spPr>
          <a:xfrm>
            <a:off x="838200" y="365125"/>
            <a:ext cx="10515600" cy="6274214"/>
          </a:xfrm>
        </p:spPr>
        <p:txBody>
          <a:bodyPr/>
          <a:lstStyle/>
          <a:p>
            <a:r>
              <a:rPr lang="en-GB" b="1">
                <a:ln w="6600">
                  <a:solidFill>
                    <a:schemeClr val="accent2"/>
                  </a:solidFill>
                  <a:prstDash val="solid"/>
                </a:ln>
                <a:solidFill>
                  <a:srgbClr val="FFFFFF"/>
                </a:solidFill>
                <a:effectLst>
                  <a:outerShdw dist="38100" dir="2700000" algn="tl" rotWithShape="0">
                    <a:schemeClr val="accent2"/>
                  </a:outerShdw>
                </a:effectLst>
              </a:rPr>
              <a:t>         </a:t>
            </a:r>
            <a:br>
              <a:rPr lang="en-GB" b="1">
                <a:ln w="6600">
                  <a:solidFill>
                    <a:schemeClr val="accent2"/>
                  </a:solidFill>
                  <a:prstDash val="solid"/>
                </a:ln>
                <a:solidFill>
                  <a:srgbClr val="FFFFFF"/>
                </a:solidFill>
                <a:effectLst>
                  <a:outerShdw dist="38100" dir="2700000" algn="tl" rotWithShape="0">
                    <a:schemeClr val="accent2"/>
                  </a:outerShdw>
                </a:effectLst>
              </a:rPr>
            </a:br>
            <a:br>
              <a:rPr lang="en-GB" b="1">
                <a:ln w="6600">
                  <a:solidFill>
                    <a:schemeClr val="accent2"/>
                  </a:solidFill>
                  <a:prstDash val="solid"/>
                </a:ln>
                <a:solidFill>
                  <a:srgbClr val="FFFFFF"/>
                </a:solidFill>
                <a:effectLst>
                  <a:outerShdw dist="38100" dir="2700000" algn="tl" rotWithShape="0">
                    <a:schemeClr val="accent2"/>
                  </a:outerShdw>
                </a:effectLst>
              </a:rPr>
            </a:br>
            <a:br>
              <a:rPr lang="en-GB" b="1">
                <a:ln w="6600">
                  <a:solidFill>
                    <a:schemeClr val="accent2"/>
                  </a:solidFill>
                  <a:prstDash val="solid"/>
                </a:ln>
                <a:solidFill>
                  <a:srgbClr val="FFFFFF"/>
                </a:solidFill>
                <a:effectLst>
                  <a:outerShdw dist="38100" dir="2700000" algn="tl" rotWithShape="0">
                    <a:schemeClr val="accent2"/>
                  </a:outerShdw>
                </a:effectLst>
              </a:rPr>
            </a:br>
            <a:br>
              <a:rPr lang="en-GB" b="1">
                <a:ln w="6600">
                  <a:solidFill>
                    <a:schemeClr val="accent2"/>
                  </a:solidFill>
                  <a:prstDash val="solid"/>
                </a:ln>
                <a:solidFill>
                  <a:srgbClr val="FFFFFF"/>
                </a:solidFill>
                <a:effectLst>
                  <a:outerShdw dist="38100" dir="2700000" algn="tl" rotWithShape="0">
                    <a:schemeClr val="accent2"/>
                  </a:outerShdw>
                </a:effectLst>
              </a:rPr>
            </a:br>
            <a:r>
              <a:rPr lang="en-GB" sz="8000" b="1">
                <a:ln w="6600">
                  <a:solidFill>
                    <a:schemeClr val="accent2"/>
                  </a:solidFill>
                  <a:prstDash val="solid"/>
                </a:ln>
                <a:solidFill>
                  <a:srgbClr val="FFFFFF"/>
                </a:solidFill>
                <a:effectLst>
                  <a:outerShdw dist="38100" dir="2700000" algn="tl" rotWithShape="0">
                    <a:schemeClr val="accent2"/>
                  </a:outerShdw>
                </a:effectLst>
              </a:rPr>
              <a:t>Thank </a:t>
            </a:r>
            <a:r>
              <a:rPr lang="en-GB" sz="8000" b="1" dirty="0">
                <a:ln w="6600">
                  <a:solidFill>
                    <a:schemeClr val="accent2"/>
                  </a:solidFill>
                  <a:prstDash val="solid"/>
                </a:ln>
                <a:solidFill>
                  <a:srgbClr val="FFFFFF"/>
                </a:solidFill>
                <a:effectLst>
                  <a:outerShdw dist="38100" dir="2700000" algn="tl" rotWithShape="0">
                    <a:schemeClr val="accent2"/>
                  </a:outerShdw>
                </a:effectLst>
              </a:rPr>
              <a:t>you for your time.</a:t>
            </a:r>
            <a:endParaRPr lang="en-NG" sz="8000" b="1"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2302747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303DFC-4581-7E1A-AB59-3CAF832FAF24}"/>
              </a:ext>
            </a:extLst>
          </p:cNvPr>
          <p:cNvSpPr txBox="1"/>
          <p:nvPr/>
        </p:nvSpPr>
        <p:spPr>
          <a:xfrm>
            <a:off x="174812" y="172345"/>
            <a:ext cx="11546736" cy="5930213"/>
          </a:xfrm>
          <a:prstGeom prst="rect">
            <a:avLst/>
          </a:prstGeom>
          <a:noFill/>
        </p:spPr>
        <p:txBody>
          <a:bodyPr wrap="square">
            <a:spAutoFit/>
          </a:bodyPr>
          <a:lstStyle/>
          <a:p>
            <a:pPr>
              <a:lnSpc>
                <a:spcPct val="107000"/>
              </a:lnSpc>
              <a:spcAft>
                <a:spcPts val="800"/>
              </a:spcAft>
            </a:pPr>
            <a:r>
              <a:rPr lang="en-NG" sz="2400" b="1" dirty="0">
                <a:effectLst/>
                <a:latin typeface="Calibri" panose="020F0502020204030204" pitchFamily="34" charset="0"/>
                <a:ea typeface="Calibri" panose="020F0502020204030204" pitchFamily="34" charset="0"/>
                <a:cs typeface="Arial" panose="020B0604020202020204" pitchFamily="34" charset="0"/>
              </a:rPr>
              <a:t>RA 2</a:t>
            </a:r>
            <a:r>
              <a:rPr lang="en-NG" sz="2400" dirty="0">
                <a:effectLst/>
                <a:latin typeface="Calibri" panose="020F0502020204030204" pitchFamily="34" charset="0"/>
                <a:ea typeface="Calibri" panose="020F0502020204030204" pitchFamily="34" charset="0"/>
                <a:cs typeface="Arial" panose="020B0604020202020204" pitchFamily="34" charset="0"/>
              </a:rPr>
              <a:t>: Improved access to water supply, sanitation and hygiene services </a:t>
            </a:r>
            <a:r>
              <a:rPr lang="en-GB" sz="2000" b="1" dirty="0">
                <a:effectLst/>
                <a:latin typeface="Calibri" panose="020F0502020204030204" pitchFamily="34" charset="0"/>
                <a:ea typeface="Calibri" panose="020F0502020204030204" pitchFamily="34" charset="0"/>
                <a:cs typeface="Arial" panose="020B0604020202020204" pitchFamily="34" charset="0"/>
              </a:rPr>
              <a:t>(DLI 3,3.1,4,5,5.1,6, 7)</a:t>
            </a:r>
            <a:endParaRPr lang="en-NG" sz="20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NG" sz="2400" dirty="0">
                <a:effectLst/>
                <a:latin typeface="Calibri" panose="020F0502020204030204" pitchFamily="34" charset="0"/>
                <a:ea typeface="Calibri" panose="020F0502020204030204" pitchFamily="34" charset="0"/>
                <a:cs typeface="Arial" panose="020B0604020202020204" pitchFamily="34" charset="0"/>
              </a:rPr>
              <a:t>DLI 3 People provided with basic drinking water service under the Program</a:t>
            </a:r>
          </a:p>
          <a:p>
            <a:pPr>
              <a:lnSpc>
                <a:spcPct val="107000"/>
              </a:lnSpc>
              <a:spcAft>
                <a:spcPts val="800"/>
              </a:spcAft>
            </a:pPr>
            <a:r>
              <a:rPr lang="en-NG" sz="2400" dirty="0">
                <a:effectLst/>
                <a:latin typeface="Calibri" panose="020F0502020204030204" pitchFamily="34" charset="0"/>
                <a:ea typeface="Calibri" panose="020F0502020204030204" pitchFamily="34" charset="0"/>
                <a:cs typeface="Arial" panose="020B0604020202020204" pitchFamily="34" charset="0"/>
              </a:rPr>
              <a:t>DLI 3.1 Performance improvement of state Water Supply sector institutions and service providers</a:t>
            </a:r>
          </a:p>
          <a:p>
            <a:pPr>
              <a:lnSpc>
                <a:spcPct val="107000"/>
              </a:lnSpc>
              <a:spcAft>
                <a:spcPts val="800"/>
              </a:spcAft>
            </a:pPr>
            <a:r>
              <a:rPr lang="en-NG" sz="2400" dirty="0">
                <a:effectLst/>
                <a:latin typeface="Calibri" panose="020F0502020204030204" pitchFamily="34" charset="0"/>
                <a:ea typeface="Calibri" panose="020F0502020204030204" pitchFamily="34" charset="0"/>
                <a:cs typeface="Arial" panose="020B0604020202020204" pitchFamily="34" charset="0"/>
              </a:rPr>
              <a:t>DLI 4 People with access to sustainably functioning water service</a:t>
            </a:r>
          </a:p>
          <a:p>
            <a:pPr>
              <a:lnSpc>
                <a:spcPct val="107000"/>
              </a:lnSpc>
              <a:spcAft>
                <a:spcPts val="800"/>
              </a:spcAft>
            </a:pPr>
            <a:r>
              <a:rPr lang="en-NG" sz="2400" dirty="0">
                <a:effectLst/>
                <a:latin typeface="Calibri" panose="020F0502020204030204" pitchFamily="34" charset="0"/>
                <a:ea typeface="Calibri" panose="020F0502020204030204" pitchFamily="34" charset="0"/>
                <a:cs typeface="Arial" panose="020B0604020202020204" pitchFamily="34" charset="0"/>
              </a:rPr>
              <a:t>DLI 5 Households with improved sanitation facilities constructed or rehabilitated under the program</a:t>
            </a:r>
            <a:endParaRPr lang="en-GB"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2400" dirty="0"/>
              <a:t>DLI 5.1 Performance improvement of state sanitation sector institutions and service providers</a:t>
            </a:r>
            <a:endParaRPr lang="en-NG"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NG" sz="2400" dirty="0">
                <a:effectLst/>
                <a:latin typeface="Calibri" panose="020F0502020204030204" pitchFamily="34" charset="0"/>
                <a:ea typeface="Calibri" panose="020F0502020204030204" pitchFamily="34" charset="0"/>
                <a:cs typeface="Arial" panose="020B0604020202020204" pitchFamily="34" charset="0"/>
              </a:rPr>
              <a:t>DLI 6 Communities having achieved community-wide sanitation status (ODF+) or number of ODF+ communities having maintained their status</a:t>
            </a:r>
          </a:p>
          <a:p>
            <a:pPr>
              <a:lnSpc>
                <a:spcPct val="107000"/>
              </a:lnSpc>
              <a:spcAft>
                <a:spcPts val="800"/>
              </a:spcAft>
            </a:pPr>
            <a:r>
              <a:rPr lang="en-NG" sz="2400" dirty="0">
                <a:effectLst/>
                <a:latin typeface="Calibri" panose="020F0502020204030204" pitchFamily="34" charset="0"/>
                <a:ea typeface="Calibri" panose="020F0502020204030204" pitchFamily="34" charset="0"/>
                <a:cs typeface="Arial" panose="020B0604020202020204" pitchFamily="34" charset="0"/>
              </a:rPr>
              <a:t>DLI 7 Schools and healthcare facilities with functional, improved water supply, sanitation and handwashing facilities constructed or rehabilitated under the program</a:t>
            </a:r>
          </a:p>
        </p:txBody>
      </p:sp>
    </p:spTree>
    <p:extLst>
      <p:ext uri="{BB962C8B-B14F-4D97-AF65-F5344CB8AC3E}">
        <p14:creationId xmlns:p14="http://schemas.microsoft.com/office/powerpoint/2010/main" val="2003298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0F8A58-BC82-A6ED-EFFE-ADEDE80CE32D}"/>
              </a:ext>
            </a:extLst>
          </p:cNvPr>
          <p:cNvSpPr txBox="1"/>
          <p:nvPr/>
        </p:nvSpPr>
        <p:spPr>
          <a:xfrm>
            <a:off x="159026" y="0"/>
            <a:ext cx="11873948" cy="6460487"/>
          </a:xfrm>
          <a:prstGeom prst="rect">
            <a:avLst/>
          </a:prstGeom>
          <a:noFill/>
        </p:spPr>
        <p:txBody>
          <a:bodyPr wrap="square">
            <a:spAutoFit/>
          </a:bodyPr>
          <a:lstStyle/>
          <a:p>
            <a:pPr>
              <a:lnSpc>
                <a:spcPct val="107000"/>
              </a:lnSpc>
              <a:spcAft>
                <a:spcPts val="800"/>
              </a:spcAft>
            </a:pPr>
            <a:r>
              <a:rPr lang="en-NG" sz="2800" b="1" dirty="0">
                <a:effectLst/>
                <a:latin typeface="Calibri" panose="020F0502020204030204" pitchFamily="34" charset="0"/>
                <a:ea typeface="Calibri" panose="020F0502020204030204" pitchFamily="34" charset="0"/>
                <a:cs typeface="Arial" panose="020B0604020202020204" pitchFamily="34" charset="0"/>
              </a:rPr>
              <a:t>Program Development Objectives</a:t>
            </a:r>
            <a:r>
              <a:rPr lang="en-GB" sz="2800" b="1" dirty="0">
                <a:effectLst/>
                <a:latin typeface="Calibri" panose="020F0502020204030204" pitchFamily="34" charset="0"/>
                <a:ea typeface="Calibri" panose="020F0502020204030204" pitchFamily="34" charset="0"/>
                <a:cs typeface="Arial" panose="020B0604020202020204" pitchFamily="34" charset="0"/>
              </a:rPr>
              <a:t> Key</a:t>
            </a:r>
            <a:r>
              <a:rPr lang="en-NG" sz="2800" b="1" dirty="0">
                <a:effectLst/>
                <a:latin typeface="Calibri" panose="020F0502020204030204" pitchFamily="34" charset="0"/>
                <a:ea typeface="Calibri" panose="020F0502020204030204" pitchFamily="34" charset="0"/>
                <a:cs typeface="Arial" panose="020B0604020202020204" pitchFamily="34" charset="0"/>
              </a:rPr>
              <a:t> Indicators </a:t>
            </a:r>
            <a:endParaRPr lang="en-NG" sz="2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NG" sz="2800" dirty="0">
                <a:effectLst/>
                <a:latin typeface="Calibri" panose="020F0502020204030204" pitchFamily="34" charset="0"/>
                <a:ea typeface="Calibri" panose="020F0502020204030204" pitchFamily="34" charset="0"/>
                <a:cs typeface="Arial" panose="020B0604020202020204" pitchFamily="34" charset="0"/>
              </a:rPr>
              <a:t>• Number of states achieving policy, institutional, and regulatory (PIR) plan targets </a:t>
            </a:r>
          </a:p>
          <a:p>
            <a:pPr>
              <a:lnSpc>
                <a:spcPct val="107000"/>
              </a:lnSpc>
              <a:spcAft>
                <a:spcPts val="800"/>
              </a:spcAft>
            </a:pPr>
            <a:r>
              <a:rPr lang="en-NG" sz="2800" dirty="0">
                <a:effectLst/>
                <a:latin typeface="Calibri" panose="020F0502020204030204" pitchFamily="34" charset="0"/>
                <a:ea typeface="Calibri" panose="020F0502020204030204" pitchFamily="34" charset="0"/>
                <a:cs typeface="Arial" panose="020B0604020202020204" pitchFamily="34" charset="0"/>
              </a:rPr>
              <a:t>• Number of people provided with access to a basic drinking water service (number, disaggregated by gender, urban/rural and small towns) </a:t>
            </a:r>
          </a:p>
          <a:p>
            <a:pPr>
              <a:lnSpc>
                <a:spcPct val="107000"/>
              </a:lnSpc>
              <a:spcAft>
                <a:spcPts val="800"/>
              </a:spcAft>
            </a:pPr>
            <a:r>
              <a:rPr lang="en-NG" sz="2800" dirty="0">
                <a:effectLst/>
                <a:latin typeface="Calibri" panose="020F0502020204030204" pitchFamily="34" charset="0"/>
                <a:ea typeface="Calibri" panose="020F0502020204030204" pitchFamily="34" charset="0"/>
                <a:cs typeface="Arial" panose="020B0604020202020204" pitchFamily="34" charset="0"/>
              </a:rPr>
              <a:t>• Number of people provided with access to improved sanitation services (number, disaggregated by gender, urban/rural and small towns) </a:t>
            </a:r>
          </a:p>
          <a:p>
            <a:pPr>
              <a:lnSpc>
                <a:spcPct val="107000"/>
              </a:lnSpc>
              <a:spcAft>
                <a:spcPts val="800"/>
              </a:spcAft>
            </a:pPr>
            <a:r>
              <a:rPr lang="en-NG" sz="2800" dirty="0">
                <a:effectLst/>
                <a:latin typeface="Calibri" panose="020F0502020204030204" pitchFamily="34" charset="0"/>
                <a:ea typeface="Calibri" panose="020F0502020204030204" pitchFamily="34" charset="0"/>
                <a:cs typeface="Arial" panose="020B0604020202020204" pitchFamily="34" charset="0"/>
              </a:rPr>
              <a:t>• Number of communities having achieved and/or maintained community-wide sanitation status (declared and verified as ODF+) </a:t>
            </a:r>
          </a:p>
          <a:p>
            <a:pPr>
              <a:lnSpc>
                <a:spcPct val="107000"/>
              </a:lnSpc>
              <a:spcAft>
                <a:spcPts val="800"/>
              </a:spcAft>
            </a:pPr>
            <a:r>
              <a:rPr lang="en-NG" sz="2800" dirty="0">
                <a:effectLst/>
                <a:latin typeface="Calibri" panose="020F0502020204030204" pitchFamily="34" charset="0"/>
                <a:ea typeface="Calibri" panose="020F0502020204030204" pitchFamily="34" charset="0"/>
                <a:cs typeface="Arial" panose="020B0604020202020204" pitchFamily="34" charset="0"/>
              </a:rPr>
              <a:t>• Number of schools and HCFs with improved water supply, sanitation and handwashing facilities constructed or rehabilitated (number, disaggregated by urban/rural and small towns) </a:t>
            </a:r>
          </a:p>
          <a:p>
            <a:pPr>
              <a:lnSpc>
                <a:spcPct val="107000"/>
              </a:lnSpc>
              <a:spcAft>
                <a:spcPts val="800"/>
              </a:spcAft>
            </a:pPr>
            <a:endParaRPr lang="en-NG"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81451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E309FB-F0B5-2EC5-48A2-B65E1E0C7A56}"/>
              </a:ext>
            </a:extLst>
          </p:cNvPr>
          <p:cNvSpPr txBox="1"/>
          <p:nvPr/>
        </p:nvSpPr>
        <p:spPr>
          <a:xfrm>
            <a:off x="729844" y="0"/>
            <a:ext cx="11052313" cy="5441811"/>
          </a:xfrm>
          <a:prstGeom prst="rect">
            <a:avLst/>
          </a:prstGeom>
          <a:noFill/>
        </p:spPr>
        <p:txBody>
          <a:bodyPr wrap="square">
            <a:spAutoFit/>
          </a:bodyPr>
          <a:lstStyle/>
          <a:p>
            <a:pPr>
              <a:lnSpc>
                <a:spcPct val="107000"/>
              </a:lnSpc>
              <a:spcAft>
                <a:spcPts val="800"/>
              </a:spcAft>
            </a:pPr>
            <a:r>
              <a:rPr lang="en-GB" sz="2800" b="1" dirty="0">
                <a:latin typeface="Calibri" panose="020F0502020204030204" pitchFamily="34" charset="0"/>
                <a:ea typeface="Calibri" panose="020F0502020204030204" pitchFamily="34" charset="0"/>
                <a:cs typeface="Arial" panose="020B0604020202020204" pitchFamily="34" charset="0"/>
              </a:rPr>
              <a:t>Expected Results</a:t>
            </a:r>
            <a:r>
              <a:rPr lang="en-GB" sz="2800" b="1" dirty="0">
                <a:effectLst/>
                <a:latin typeface="Calibri" panose="020F0502020204030204" pitchFamily="34" charset="0"/>
                <a:ea typeface="Calibri" panose="020F0502020204030204" pitchFamily="34" charset="0"/>
                <a:cs typeface="Arial" panose="020B0604020202020204" pitchFamily="34" charset="0"/>
              </a:rPr>
              <a:t> Nationally</a:t>
            </a:r>
            <a:endParaRPr lang="en-NG" sz="2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NG" sz="2800" dirty="0">
                <a:effectLst/>
                <a:latin typeface="Calibri" panose="020F0502020204030204" pitchFamily="34" charset="0"/>
                <a:ea typeface="Calibri" panose="020F0502020204030204" pitchFamily="34" charset="0"/>
                <a:cs typeface="Arial" panose="020B0604020202020204" pitchFamily="34" charset="0"/>
              </a:rPr>
              <a:t>The estimated numbers of beneficiaries under the Program are: </a:t>
            </a:r>
          </a:p>
          <a:p>
            <a:pPr marL="342900" lvl="0" indent="-342900" rtl="0">
              <a:lnSpc>
                <a:spcPct val="107000"/>
              </a:lnSpc>
              <a:buFont typeface="Symbol" panose="05050102010706020507" pitchFamily="18" charset="2"/>
              <a:buChar char=""/>
            </a:pPr>
            <a:r>
              <a:rPr lang="en-NG" sz="2800" dirty="0">
                <a:effectLst/>
                <a:latin typeface="Calibri" panose="020F0502020204030204" pitchFamily="34" charset="0"/>
                <a:ea typeface="Calibri" panose="020F0502020204030204" pitchFamily="34" charset="0"/>
                <a:cs typeface="Arial" panose="020B0604020202020204" pitchFamily="34" charset="0"/>
              </a:rPr>
              <a:t>6,100,000 people provided with basic drinking water services </a:t>
            </a:r>
          </a:p>
          <a:p>
            <a:pPr marL="342900" lvl="0" indent="-342900">
              <a:lnSpc>
                <a:spcPct val="107000"/>
              </a:lnSpc>
              <a:buFont typeface="Symbol" panose="05050102010706020507" pitchFamily="18" charset="2"/>
              <a:buChar char=""/>
            </a:pPr>
            <a:r>
              <a:rPr lang="en-NG" sz="2800" dirty="0">
                <a:effectLst/>
                <a:latin typeface="Calibri" panose="020F0502020204030204" pitchFamily="34" charset="0"/>
                <a:ea typeface="Calibri" panose="020F0502020204030204" pitchFamily="34" charset="0"/>
                <a:cs typeface="Arial" panose="020B0604020202020204" pitchFamily="34" charset="0"/>
              </a:rPr>
              <a:t>1,400,000 people provided with access to improved sanitation services </a:t>
            </a:r>
          </a:p>
          <a:p>
            <a:pPr marL="342900" lvl="0" indent="-342900">
              <a:lnSpc>
                <a:spcPct val="107000"/>
              </a:lnSpc>
              <a:buFont typeface="Symbol" panose="05050102010706020507" pitchFamily="18" charset="2"/>
              <a:buChar char=""/>
            </a:pPr>
            <a:r>
              <a:rPr lang="en-NG" sz="2800" dirty="0">
                <a:effectLst/>
                <a:latin typeface="Calibri" panose="020F0502020204030204" pitchFamily="34" charset="0"/>
                <a:ea typeface="Calibri" panose="020F0502020204030204" pitchFamily="34" charset="0"/>
                <a:cs typeface="Arial" panose="020B0604020202020204" pitchFamily="34" charset="0"/>
              </a:rPr>
              <a:t>3,007,300 women provided with basic drinking water services</a:t>
            </a:r>
          </a:p>
          <a:p>
            <a:pPr marL="342900" lvl="0" indent="-342900">
              <a:lnSpc>
                <a:spcPct val="107000"/>
              </a:lnSpc>
              <a:buFont typeface="Symbol" panose="05050102010706020507" pitchFamily="18" charset="2"/>
              <a:buChar char=""/>
            </a:pPr>
            <a:r>
              <a:rPr lang="en-NG" sz="2800" dirty="0">
                <a:effectLst/>
                <a:latin typeface="Calibri" panose="020F0502020204030204" pitchFamily="34" charset="0"/>
                <a:ea typeface="Calibri" panose="020F0502020204030204" pitchFamily="34" charset="0"/>
                <a:cs typeface="Arial" panose="020B0604020202020204" pitchFamily="34" charset="0"/>
              </a:rPr>
              <a:t>1,626,667 people provided with drinking in urban and small towns in the participating States </a:t>
            </a:r>
          </a:p>
          <a:p>
            <a:pPr marL="342900" lvl="0" indent="-342900">
              <a:lnSpc>
                <a:spcPct val="107000"/>
              </a:lnSpc>
              <a:buFont typeface="Symbol" panose="05050102010706020507" pitchFamily="18" charset="2"/>
              <a:buChar char=""/>
            </a:pPr>
            <a:r>
              <a:rPr lang="en-NG" sz="2800" dirty="0">
                <a:effectLst/>
                <a:latin typeface="Calibri" panose="020F0502020204030204" pitchFamily="34" charset="0"/>
                <a:ea typeface="Calibri" panose="020F0502020204030204" pitchFamily="34" charset="0"/>
                <a:cs typeface="Arial" panose="020B0604020202020204" pitchFamily="34" charset="0"/>
              </a:rPr>
              <a:t>690,200 Women provided with access to improved sanitation services</a:t>
            </a:r>
          </a:p>
          <a:p>
            <a:pPr marL="342900" lvl="0" indent="-342900">
              <a:lnSpc>
                <a:spcPct val="107000"/>
              </a:lnSpc>
              <a:buFont typeface="Symbol" panose="05050102010706020507" pitchFamily="18" charset="2"/>
              <a:buChar char=""/>
            </a:pPr>
            <a:r>
              <a:rPr lang="en-NG" sz="2800" dirty="0">
                <a:effectLst/>
                <a:latin typeface="Calibri" panose="020F0502020204030204" pitchFamily="34" charset="0"/>
                <a:ea typeface="Calibri" panose="020F0502020204030204" pitchFamily="34" charset="0"/>
                <a:cs typeface="Arial" panose="020B0604020202020204" pitchFamily="34" charset="0"/>
              </a:rPr>
              <a:t>2,000 schools and HCFs with improved WASH services</a:t>
            </a:r>
          </a:p>
          <a:p>
            <a:pPr marL="342900" lvl="0" indent="-342900">
              <a:lnSpc>
                <a:spcPct val="107000"/>
              </a:lnSpc>
              <a:spcAft>
                <a:spcPts val="800"/>
              </a:spcAft>
              <a:buFont typeface="Symbol" panose="05050102010706020507" pitchFamily="18" charset="2"/>
              <a:buChar char=""/>
            </a:pPr>
            <a:r>
              <a:rPr lang="en-NG" sz="2800" dirty="0">
                <a:effectLst/>
                <a:latin typeface="Calibri" panose="020F0502020204030204" pitchFamily="34" charset="0"/>
                <a:ea typeface="Calibri" panose="020F0502020204030204" pitchFamily="34" charset="0"/>
                <a:cs typeface="Arial" panose="020B0604020202020204" pitchFamily="34" charset="0"/>
              </a:rPr>
              <a:t>500 ODF+ verified communities </a:t>
            </a:r>
          </a:p>
          <a:p>
            <a:pPr>
              <a:lnSpc>
                <a:spcPct val="107000"/>
              </a:lnSpc>
              <a:spcAft>
                <a:spcPts val="800"/>
              </a:spcAft>
            </a:pPr>
            <a:endParaRPr lang="en-NG" sz="2800" dirty="0"/>
          </a:p>
        </p:txBody>
      </p:sp>
    </p:spTree>
    <p:extLst>
      <p:ext uri="{BB962C8B-B14F-4D97-AF65-F5344CB8AC3E}">
        <p14:creationId xmlns:p14="http://schemas.microsoft.com/office/powerpoint/2010/main" val="3185017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2EC14-3A3E-458C-497E-5AEB9FFCB779}"/>
              </a:ext>
            </a:extLst>
          </p:cNvPr>
          <p:cNvSpPr>
            <a:spLocks noGrp="1"/>
          </p:cNvSpPr>
          <p:nvPr>
            <p:ph type="ctrTitle"/>
          </p:nvPr>
        </p:nvSpPr>
        <p:spPr>
          <a:xfrm>
            <a:off x="1524000" y="1122363"/>
            <a:ext cx="9144000" cy="984733"/>
          </a:xfrm>
        </p:spPr>
        <p:txBody>
          <a:bodyPr>
            <a:normAutofit/>
          </a:bodyPr>
          <a:lstStyle/>
          <a:p>
            <a:r>
              <a:rPr lang="en-GB" sz="4000" dirty="0"/>
              <a:t>PERCENTAGE ALLOCATION PER STATE</a:t>
            </a:r>
            <a:endParaRPr lang="en-NG" sz="4000" dirty="0"/>
          </a:p>
        </p:txBody>
      </p:sp>
      <p:sp>
        <p:nvSpPr>
          <p:cNvPr id="3" name="Subtitle 2">
            <a:extLst>
              <a:ext uri="{FF2B5EF4-FFF2-40B4-BE49-F238E27FC236}">
                <a16:creationId xmlns:a16="http://schemas.microsoft.com/office/drawing/2014/main" id="{36DC67E5-7295-7EC6-76FE-3BEB91854296}"/>
              </a:ext>
            </a:extLst>
          </p:cNvPr>
          <p:cNvSpPr>
            <a:spLocks noGrp="1"/>
          </p:cNvSpPr>
          <p:nvPr>
            <p:ph type="subTitle" idx="1"/>
          </p:nvPr>
        </p:nvSpPr>
        <p:spPr/>
        <p:txBody>
          <a:bodyPr/>
          <a:lstStyle/>
          <a:p>
            <a:endParaRPr lang="en-NG" dirty="0"/>
          </a:p>
        </p:txBody>
      </p:sp>
      <p:graphicFrame>
        <p:nvGraphicFramePr>
          <p:cNvPr id="7" name="Table 6">
            <a:extLst>
              <a:ext uri="{FF2B5EF4-FFF2-40B4-BE49-F238E27FC236}">
                <a16:creationId xmlns:a16="http://schemas.microsoft.com/office/drawing/2014/main" id="{346E7F51-7710-988B-D771-2F575F54BE4D}"/>
              </a:ext>
            </a:extLst>
          </p:cNvPr>
          <p:cNvGraphicFramePr>
            <a:graphicFrameLocks noGrp="1"/>
          </p:cNvGraphicFramePr>
          <p:nvPr>
            <p:extLst>
              <p:ext uri="{D42A27DB-BD31-4B8C-83A1-F6EECF244321}">
                <p14:modId xmlns:p14="http://schemas.microsoft.com/office/powerpoint/2010/main" val="2144076093"/>
              </p:ext>
            </p:extLst>
          </p:nvPr>
        </p:nvGraphicFramePr>
        <p:xfrm>
          <a:off x="940904" y="3021496"/>
          <a:ext cx="10681253" cy="2354676"/>
        </p:xfrm>
        <a:graphic>
          <a:graphicData uri="http://schemas.openxmlformats.org/drawingml/2006/table">
            <a:tbl>
              <a:tblPr>
                <a:tableStyleId>{5C22544A-7EE6-4342-B048-85BDC9FD1C3A}</a:tableStyleId>
              </a:tblPr>
              <a:tblGrid>
                <a:gridCol w="1540354">
                  <a:extLst>
                    <a:ext uri="{9D8B030D-6E8A-4147-A177-3AD203B41FA5}">
                      <a16:colId xmlns:a16="http://schemas.microsoft.com/office/drawing/2014/main" val="674856176"/>
                    </a:ext>
                  </a:extLst>
                </a:gridCol>
                <a:gridCol w="1451546">
                  <a:extLst>
                    <a:ext uri="{9D8B030D-6E8A-4147-A177-3AD203B41FA5}">
                      <a16:colId xmlns:a16="http://schemas.microsoft.com/office/drawing/2014/main" val="1340510810"/>
                    </a:ext>
                  </a:extLst>
                </a:gridCol>
                <a:gridCol w="1291912">
                  <a:extLst>
                    <a:ext uri="{9D8B030D-6E8A-4147-A177-3AD203B41FA5}">
                      <a16:colId xmlns:a16="http://schemas.microsoft.com/office/drawing/2014/main" val="2820468646"/>
                    </a:ext>
                  </a:extLst>
                </a:gridCol>
                <a:gridCol w="1242221">
                  <a:extLst>
                    <a:ext uri="{9D8B030D-6E8A-4147-A177-3AD203B41FA5}">
                      <a16:colId xmlns:a16="http://schemas.microsoft.com/office/drawing/2014/main" val="3500918267"/>
                    </a:ext>
                  </a:extLst>
                </a:gridCol>
                <a:gridCol w="1229799">
                  <a:extLst>
                    <a:ext uri="{9D8B030D-6E8A-4147-A177-3AD203B41FA5}">
                      <a16:colId xmlns:a16="http://schemas.microsoft.com/office/drawing/2014/main" val="4039592102"/>
                    </a:ext>
                  </a:extLst>
                </a:gridCol>
                <a:gridCol w="1275349">
                  <a:extLst>
                    <a:ext uri="{9D8B030D-6E8A-4147-A177-3AD203B41FA5}">
                      <a16:colId xmlns:a16="http://schemas.microsoft.com/office/drawing/2014/main" val="3317743938"/>
                    </a:ext>
                  </a:extLst>
                </a:gridCol>
                <a:gridCol w="1459940">
                  <a:extLst>
                    <a:ext uri="{9D8B030D-6E8A-4147-A177-3AD203B41FA5}">
                      <a16:colId xmlns:a16="http://schemas.microsoft.com/office/drawing/2014/main" val="47623972"/>
                    </a:ext>
                  </a:extLst>
                </a:gridCol>
                <a:gridCol w="1190132">
                  <a:extLst>
                    <a:ext uri="{9D8B030D-6E8A-4147-A177-3AD203B41FA5}">
                      <a16:colId xmlns:a16="http://schemas.microsoft.com/office/drawing/2014/main" val="1766461959"/>
                    </a:ext>
                  </a:extLst>
                </a:gridCol>
              </a:tblGrid>
              <a:tr h="1312198">
                <a:tc>
                  <a:txBody>
                    <a:bodyPr/>
                    <a:lstStyle/>
                    <a:p>
                      <a:pPr algn="l" fontAlgn="ctr"/>
                      <a:r>
                        <a:rPr lang="en-GB" sz="2000" u="none" strike="noStrike" dirty="0">
                          <a:effectLst/>
                        </a:rPr>
                        <a:t>Delta</a:t>
                      </a:r>
                      <a:endParaRPr lang="en-GB" sz="2000" b="1" i="0" u="none" strike="noStrike" dirty="0">
                        <a:solidFill>
                          <a:srgbClr val="000000"/>
                        </a:solidFill>
                        <a:effectLst/>
                        <a:latin typeface="Gill Sans MT" panose="020B0502020104020203" pitchFamily="34" charset="0"/>
                      </a:endParaRPr>
                    </a:p>
                  </a:txBody>
                  <a:tcPr marL="5409" marR="5409" marT="5409" marB="0" anchor="ctr"/>
                </a:tc>
                <a:tc>
                  <a:txBody>
                    <a:bodyPr/>
                    <a:lstStyle/>
                    <a:p>
                      <a:pPr algn="l" fontAlgn="ctr"/>
                      <a:r>
                        <a:rPr lang="en-GB" sz="2000" u="none" strike="noStrike">
                          <a:effectLst/>
                        </a:rPr>
                        <a:t>Ekiti</a:t>
                      </a:r>
                      <a:endParaRPr lang="en-GB" sz="2000" b="1" i="0" u="none" strike="noStrike">
                        <a:solidFill>
                          <a:srgbClr val="000000"/>
                        </a:solidFill>
                        <a:effectLst/>
                        <a:latin typeface="Gill Sans MT" panose="020B0502020104020203" pitchFamily="34" charset="0"/>
                      </a:endParaRPr>
                    </a:p>
                  </a:txBody>
                  <a:tcPr marL="5409" marR="5409" marT="5409" marB="0" anchor="ctr"/>
                </a:tc>
                <a:tc>
                  <a:txBody>
                    <a:bodyPr/>
                    <a:lstStyle/>
                    <a:p>
                      <a:pPr algn="l" fontAlgn="ctr"/>
                      <a:r>
                        <a:rPr lang="en-GB" sz="2000" u="none" strike="noStrike">
                          <a:effectLst/>
                        </a:rPr>
                        <a:t>Gombe</a:t>
                      </a:r>
                      <a:endParaRPr lang="en-GB" sz="2000" b="1" i="0" u="none" strike="noStrike">
                        <a:solidFill>
                          <a:srgbClr val="000000"/>
                        </a:solidFill>
                        <a:effectLst/>
                        <a:latin typeface="Gill Sans MT" panose="020B0502020104020203" pitchFamily="34" charset="0"/>
                      </a:endParaRPr>
                    </a:p>
                  </a:txBody>
                  <a:tcPr marL="5409" marR="5409" marT="5409" marB="0" anchor="ctr"/>
                </a:tc>
                <a:tc>
                  <a:txBody>
                    <a:bodyPr/>
                    <a:lstStyle/>
                    <a:p>
                      <a:pPr algn="l" fontAlgn="ctr"/>
                      <a:r>
                        <a:rPr lang="en-GB" sz="2000" u="none" strike="noStrike">
                          <a:effectLst/>
                        </a:rPr>
                        <a:t>Imo</a:t>
                      </a:r>
                      <a:endParaRPr lang="en-GB" sz="2000" b="1" i="0" u="none" strike="noStrike">
                        <a:solidFill>
                          <a:srgbClr val="000000"/>
                        </a:solidFill>
                        <a:effectLst/>
                        <a:latin typeface="Gill Sans MT" panose="020B0502020104020203" pitchFamily="34" charset="0"/>
                      </a:endParaRPr>
                    </a:p>
                  </a:txBody>
                  <a:tcPr marL="5409" marR="5409" marT="5409" marB="0" anchor="ctr"/>
                </a:tc>
                <a:tc>
                  <a:txBody>
                    <a:bodyPr/>
                    <a:lstStyle/>
                    <a:p>
                      <a:pPr algn="l" fontAlgn="ctr"/>
                      <a:r>
                        <a:rPr lang="en-GB" sz="2000" u="none" strike="noStrike">
                          <a:effectLst/>
                        </a:rPr>
                        <a:t>Kaduna</a:t>
                      </a:r>
                      <a:endParaRPr lang="en-GB" sz="2000" b="1" i="0" u="none" strike="noStrike">
                        <a:solidFill>
                          <a:srgbClr val="000000"/>
                        </a:solidFill>
                        <a:effectLst/>
                        <a:latin typeface="Gill Sans MT" panose="020B0502020104020203" pitchFamily="34" charset="0"/>
                      </a:endParaRPr>
                    </a:p>
                  </a:txBody>
                  <a:tcPr marL="5409" marR="5409" marT="5409" marB="0" anchor="ctr"/>
                </a:tc>
                <a:tc>
                  <a:txBody>
                    <a:bodyPr/>
                    <a:lstStyle/>
                    <a:p>
                      <a:pPr algn="l" fontAlgn="ctr"/>
                      <a:r>
                        <a:rPr lang="en-GB" sz="2000" u="none" strike="noStrike" dirty="0">
                          <a:effectLst/>
                        </a:rPr>
                        <a:t>Katsina</a:t>
                      </a:r>
                      <a:endParaRPr lang="en-GB" sz="2000" b="1" i="0" u="none" strike="noStrike" dirty="0">
                        <a:solidFill>
                          <a:srgbClr val="000000"/>
                        </a:solidFill>
                        <a:effectLst/>
                        <a:latin typeface="Gill Sans MT" panose="020B0502020104020203" pitchFamily="34" charset="0"/>
                      </a:endParaRPr>
                    </a:p>
                  </a:txBody>
                  <a:tcPr marL="5409" marR="5409" marT="5409" marB="0" anchor="ctr"/>
                </a:tc>
                <a:tc>
                  <a:txBody>
                    <a:bodyPr/>
                    <a:lstStyle/>
                    <a:p>
                      <a:pPr algn="l" fontAlgn="ctr"/>
                      <a:r>
                        <a:rPr lang="en-GB" sz="2000" u="none" strike="noStrike" dirty="0">
                          <a:effectLst/>
                        </a:rPr>
                        <a:t>Plateau</a:t>
                      </a:r>
                      <a:endParaRPr lang="en-GB" sz="2000" b="1" i="0" u="none" strike="noStrike" dirty="0">
                        <a:solidFill>
                          <a:srgbClr val="000000"/>
                        </a:solidFill>
                        <a:effectLst/>
                        <a:latin typeface="Gill Sans MT" panose="020B0502020104020203" pitchFamily="34" charset="0"/>
                      </a:endParaRPr>
                    </a:p>
                  </a:txBody>
                  <a:tcPr marL="5409" marR="5409" marT="5409" marB="0" anchor="ctr"/>
                </a:tc>
                <a:tc>
                  <a:txBody>
                    <a:bodyPr/>
                    <a:lstStyle/>
                    <a:p>
                      <a:pPr algn="l" fontAlgn="ctr"/>
                      <a:r>
                        <a:rPr lang="en-GB" sz="2000" u="none" strike="noStrike" dirty="0">
                          <a:effectLst/>
                        </a:rPr>
                        <a:t>Total for States</a:t>
                      </a:r>
                      <a:endParaRPr lang="en-GB" sz="2000" b="1" i="0" u="none" strike="noStrike" dirty="0">
                        <a:solidFill>
                          <a:srgbClr val="000000"/>
                        </a:solidFill>
                        <a:effectLst/>
                        <a:latin typeface="Gill Sans MT" panose="020B0502020104020203" pitchFamily="34" charset="0"/>
                      </a:endParaRPr>
                    </a:p>
                  </a:txBody>
                  <a:tcPr marL="5409" marR="5409" marT="5409" marB="0" anchor="ctr"/>
                </a:tc>
                <a:extLst>
                  <a:ext uri="{0D108BD9-81ED-4DB2-BD59-A6C34878D82A}">
                    <a16:rowId xmlns:a16="http://schemas.microsoft.com/office/drawing/2014/main" val="320592231"/>
                  </a:ext>
                </a:extLst>
              </a:tr>
              <a:tr h="1042478">
                <a:tc>
                  <a:txBody>
                    <a:bodyPr/>
                    <a:lstStyle/>
                    <a:p>
                      <a:pPr algn="r" fontAlgn="ctr"/>
                      <a:r>
                        <a:rPr lang="en-NG" sz="2000" u="none" strike="noStrike" dirty="0">
                          <a:effectLst/>
                        </a:rPr>
                        <a:t>14.09%</a:t>
                      </a:r>
                      <a:endParaRPr lang="en-NG" sz="2000" b="0" i="0" u="none" strike="noStrike" dirty="0">
                        <a:solidFill>
                          <a:srgbClr val="000000"/>
                        </a:solidFill>
                        <a:effectLst/>
                        <a:latin typeface="Gill Sans MT" panose="020B0502020104020203" pitchFamily="34" charset="0"/>
                      </a:endParaRPr>
                    </a:p>
                  </a:txBody>
                  <a:tcPr marL="5409" marR="5409" marT="5409" marB="0" anchor="ctr"/>
                </a:tc>
                <a:tc>
                  <a:txBody>
                    <a:bodyPr/>
                    <a:lstStyle/>
                    <a:p>
                      <a:pPr algn="r" fontAlgn="ctr"/>
                      <a:r>
                        <a:rPr lang="en-NG" sz="2000" u="none" strike="noStrike" dirty="0">
                          <a:effectLst/>
                        </a:rPr>
                        <a:t>11.03%</a:t>
                      </a:r>
                      <a:endParaRPr lang="en-NG" sz="2000" b="0" i="0" u="none" strike="noStrike" dirty="0">
                        <a:solidFill>
                          <a:srgbClr val="000000"/>
                        </a:solidFill>
                        <a:effectLst/>
                        <a:latin typeface="Gill Sans MT" panose="020B0502020104020203" pitchFamily="34" charset="0"/>
                      </a:endParaRPr>
                    </a:p>
                  </a:txBody>
                  <a:tcPr marL="5409" marR="5409" marT="5409" marB="0" anchor="ctr"/>
                </a:tc>
                <a:tc>
                  <a:txBody>
                    <a:bodyPr/>
                    <a:lstStyle/>
                    <a:p>
                      <a:pPr algn="r" fontAlgn="ctr"/>
                      <a:r>
                        <a:rPr lang="en-NG" sz="2000" u="none" strike="noStrike" dirty="0">
                          <a:effectLst/>
                        </a:rPr>
                        <a:t>17.67%</a:t>
                      </a:r>
                      <a:endParaRPr lang="en-NG" sz="2000" b="0" i="0" u="none" strike="noStrike" dirty="0">
                        <a:solidFill>
                          <a:srgbClr val="000000"/>
                        </a:solidFill>
                        <a:effectLst/>
                        <a:latin typeface="Gill Sans MT" panose="020B0502020104020203" pitchFamily="34" charset="0"/>
                      </a:endParaRPr>
                    </a:p>
                  </a:txBody>
                  <a:tcPr marL="5409" marR="5409" marT="5409" marB="0" anchor="ctr"/>
                </a:tc>
                <a:tc>
                  <a:txBody>
                    <a:bodyPr/>
                    <a:lstStyle/>
                    <a:p>
                      <a:pPr algn="r" fontAlgn="ctr"/>
                      <a:r>
                        <a:rPr lang="en-NG" sz="2000" u="none" strike="noStrike" dirty="0">
                          <a:effectLst/>
                        </a:rPr>
                        <a:t>14.10%</a:t>
                      </a:r>
                      <a:endParaRPr lang="en-NG" sz="2000" b="0" i="0" u="none" strike="noStrike" dirty="0">
                        <a:solidFill>
                          <a:srgbClr val="000000"/>
                        </a:solidFill>
                        <a:effectLst/>
                        <a:latin typeface="Gill Sans MT" panose="020B0502020104020203" pitchFamily="34" charset="0"/>
                      </a:endParaRPr>
                    </a:p>
                  </a:txBody>
                  <a:tcPr marL="5409" marR="5409" marT="5409" marB="0" anchor="ctr"/>
                </a:tc>
                <a:tc>
                  <a:txBody>
                    <a:bodyPr/>
                    <a:lstStyle/>
                    <a:p>
                      <a:pPr algn="r" fontAlgn="ctr"/>
                      <a:r>
                        <a:rPr lang="en-NG" sz="2000" u="none" strike="noStrike" dirty="0">
                          <a:effectLst/>
                        </a:rPr>
                        <a:t>11.04%</a:t>
                      </a:r>
                      <a:endParaRPr lang="en-NG" sz="2000" b="0" i="0" u="none" strike="noStrike" dirty="0">
                        <a:solidFill>
                          <a:srgbClr val="000000"/>
                        </a:solidFill>
                        <a:effectLst/>
                        <a:latin typeface="Gill Sans MT" panose="020B0502020104020203" pitchFamily="34" charset="0"/>
                      </a:endParaRPr>
                    </a:p>
                  </a:txBody>
                  <a:tcPr marL="5409" marR="5409" marT="5409" marB="0" anchor="ctr"/>
                </a:tc>
                <a:tc>
                  <a:txBody>
                    <a:bodyPr/>
                    <a:lstStyle/>
                    <a:p>
                      <a:pPr algn="r" fontAlgn="ctr"/>
                      <a:r>
                        <a:rPr lang="en-NG" sz="2000" u="none" strike="noStrike" dirty="0">
                          <a:effectLst/>
                        </a:rPr>
                        <a:t>21.10%</a:t>
                      </a:r>
                      <a:endParaRPr lang="en-NG" sz="2000" b="0" i="0" u="none" strike="noStrike" dirty="0">
                        <a:solidFill>
                          <a:srgbClr val="000000"/>
                        </a:solidFill>
                        <a:effectLst/>
                        <a:latin typeface="Gill Sans MT" panose="020B0502020104020203" pitchFamily="34" charset="0"/>
                      </a:endParaRPr>
                    </a:p>
                  </a:txBody>
                  <a:tcPr marL="5409" marR="5409" marT="5409" marB="0" anchor="ctr"/>
                </a:tc>
                <a:tc>
                  <a:txBody>
                    <a:bodyPr/>
                    <a:lstStyle/>
                    <a:p>
                      <a:pPr algn="r" fontAlgn="ctr"/>
                      <a:r>
                        <a:rPr lang="en-NG" sz="2000" u="none" strike="noStrike" dirty="0">
                          <a:effectLst/>
                        </a:rPr>
                        <a:t>10.96%</a:t>
                      </a:r>
                      <a:endParaRPr lang="en-NG" sz="2000" b="0" i="0" u="none" strike="noStrike" dirty="0">
                        <a:solidFill>
                          <a:srgbClr val="000000"/>
                        </a:solidFill>
                        <a:effectLst/>
                        <a:latin typeface="Gill Sans MT" panose="020B0502020104020203" pitchFamily="34" charset="0"/>
                      </a:endParaRPr>
                    </a:p>
                  </a:txBody>
                  <a:tcPr marL="5409" marR="5409" marT="5409" marB="0" anchor="ctr"/>
                </a:tc>
                <a:tc>
                  <a:txBody>
                    <a:bodyPr/>
                    <a:lstStyle/>
                    <a:p>
                      <a:pPr algn="r" fontAlgn="ctr"/>
                      <a:r>
                        <a:rPr lang="en-NG" sz="2000" u="none" strike="noStrike" dirty="0">
                          <a:effectLst/>
                        </a:rPr>
                        <a:t>100.00%</a:t>
                      </a:r>
                      <a:endParaRPr lang="en-NG" sz="2000" b="0" i="0" u="none" strike="noStrike" dirty="0">
                        <a:solidFill>
                          <a:srgbClr val="000000"/>
                        </a:solidFill>
                        <a:effectLst/>
                        <a:latin typeface="Gill Sans MT" panose="020B0502020104020203" pitchFamily="34" charset="0"/>
                      </a:endParaRPr>
                    </a:p>
                  </a:txBody>
                  <a:tcPr marL="5409" marR="5409" marT="5409" marB="0" anchor="ctr"/>
                </a:tc>
                <a:extLst>
                  <a:ext uri="{0D108BD9-81ED-4DB2-BD59-A6C34878D82A}">
                    <a16:rowId xmlns:a16="http://schemas.microsoft.com/office/drawing/2014/main" val="3034835084"/>
                  </a:ext>
                </a:extLst>
              </a:tr>
            </a:tbl>
          </a:graphicData>
        </a:graphic>
      </p:graphicFrame>
    </p:spTree>
    <p:extLst>
      <p:ext uri="{BB962C8B-B14F-4D97-AF65-F5344CB8AC3E}">
        <p14:creationId xmlns:p14="http://schemas.microsoft.com/office/powerpoint/2010/main" val="621148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E18244-15C1-840C-64A3-208A7B082CA9}"/>
              </a:ext>
            </a:extLst>
          </p:cNvPr>
          <p:cNvSpPr txBox="1"/>
          <p:nvPr/>
        </p:nvSpPr>
        <p:spPr>
          <a:xfrm>
            <a:off x="174812" y="0"/>
            <a:ext cx="11887200" cy="5303760"/>
          </a:xfrm>
          <a:prstGeom prst="rect">
            <a:avLst/>
          </a:prstGeom>
          <a:noFill/>
        </p:spPr>
        <p:txBody>
          <a:bodyPr wrap="square">
            <a:spAutoFit/>
          </a:bodyPr>
          <a:lstStyle/>
          <a:p>
            <a:pPr>
              <a:lnSpc>
                <a:spcPct val="107000"/>
              </a:lnSpc>
              <a:spcAft>
                <a:spcPts val="800"/>
              </a:spcAft>
            </a:pPr>
            <a:r>
              <a:rPr lang="en-GB" sz="2000" b="1" dirty="0">
                <a:effectLst/>
                <a:latin typeface="Calibri" panose="020F0502020204030204" pitchFamily="34" charset="0"/>
                <a:ea typeface="Calibri" panose="020F0502020204030204" pitchFamily="34" charset="0"/>
                <a:cs typeface="Arial" panose="020B0604020202020204" pitchFamily="34" charset="0"/>
              </a:rPr>
              <a:t>Using the Expected National Results in Slide 5 as examples, how much of these is Ekiti Supposed to contribute?</a:t>
            </a:r>
            <a:endParaRPr lang="en-NG" sz="20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nSpc>
                <a:spcPct val="107000"/>
              </a:lnSpc>
              <a:buFont typeface="Symbol" panose="05050102010706020507" pitchFamily="18" charset="2"/>
              <a:buChar char=""/>
            </a:pPr>
            <a:r>
              <a:rPr lang="en-GB" sz="2000" dirty="0">
                <a:latin typeface="Calibri" panose="020F0502020204030204" pitchFamily="34" charset="0"/>
                <a:ea typeface="Calibri" panose="020F0502020204030204" pitchFamily="34" charset="0"/>
                <a:cs typeface="Arial" panose="020B0604020202020204" pitchFamily="34" charset="0"/>
              </a:rPr>
              <a:t>Achievement of PIR plan and the annual targets </a:t>
            </a:r>
          </a:p>
          <a:p>
            <a:pPr marL="342900" indent="-342900">
              <a:lnSpc>
                <a:spcPct val="107000"/>
              </a:lnSpc>
              <a:buFont typeface="Symbol" panose="05050102010706020507" pitchFamily="18" charset="2"/>
              <a:buChar char=""/>
            </a:pPr>
            <a:r>
              <a:rPr lang="en-NG" sz="2000" dirty="0">
                <a:effectLst/>
                <a:latin typeface="Calibri" panose="020F0502020204030204" pitchFamily="34" charset="0"/>
                <a:ea typeface="Calibri" panose="020F0502020204030204" pitchFamily="34" charset="0"/>
                <a:cs typeface="Arial" panose="020B0604020202020204" pitchFamily="34" charset="0"/>
              </a:rPr>
              <a:t>6,100,000 people provided with basic drinking water services </a:t>
            </a:r>
          </a:p>
          <a:p>
            <a:pPr marL="342900" lvl="0" indent="-342900">
              <a:lnSpc>
                <a:spcPct val="107000"/>
              </a:lnSpc>
              <a:buFont typeface="Symbol" panose="05050102010706020507" pitchFamily="18" charset="2"/>
              <a:buChar char=""/>
            </a:pPr>
            <a:r>
              <a:rPr lang="en-NG" sz="2000" dirty="0">
                <a:effectLst/>
                <a:latin typeface="Calibri" panose="020F0502020204030204" pitchFamily="34" charset="0"/>
                <a:ea typeface="Calibri" panose="020F0502020204030204" pitchFamily="34" charset="0"/>
                <a:cs typeface="Arial" panose="020B0604020202020204" pitchFamily="34" charset="0"/>
              </a:rPr>
              <a:t>1,400,000 people provided with access to improved sanitation services </a:t>
            </a:r>
          </a:p>
          <a:p>
            <a:pPr marL="342900" lvl="0" indent="-342900">
              <a:lnSpc>
                <a:spcPct val="107000"/>
              </a:lnSpc>
              <a:buFont typeface="Symbol" panose="05050102010706020507" pitchFamily="18" charset="2"/>
              <a:buChar char=""/>
            </a:pPr>
            <a:r>
              <a:rPr lang="en-NG" sz="2000" dirty="0">
                <a:effectLst/>
                <a:latin typeface="Calibri" panose="020F0502020204030204" pitchFamily="34" charset="0"/>
                <a:ea typeface="Calibri" panose="020F0502020204030204" pitchFamily="34" charset="0"/>
                <a:cs typeface="Arial" panose="020B0604020202020204" pitchFamily="34" charset="0"/>
              </a:rPr>
              <a:t>3,007,300 women provided with basic drinking water services</a:t>
            </a:r>
          </a:p>
          <a:p>
            <a:pPr marL="342900" lvl="0" indent="-342900">
              <a:lnSpc>
                <a:spcPct val="107000"/>
              </a:lnSpc>
              <a:buFont typeface="Symbol" panose="05050102010706020507" pitchFamily="18" charset="2"/>
              <a:buChar char=""/>
            </a:pPr>
            <a:r>
              <a:rPr lang="en-NG" sz="2000" dirty="0">
                <a:effectLst/>
                <a:latin typeface="Calibri" panose="020F0502020204030204" pitchFamily="34" charset="0"/>
                <a:ea typeface="Calibri" panose="020F0502020204030204" pitchFamily="34" charset="0"/>
                <a:cs typeface="Arial" panose="020B0604020202020204" pitchFamily="34" charset="0"/>
              </a:rPr>
              <a:t>1,626,667 people provided with drinking in urban and small towns in the participating States </a:t>
            </a:r>
          </a:p>
          <a:p>
            <a:pPr marL="342900" lvl="0" indent="-342900">
              <a:lnSpc>
                <a:spcPct val="107000"/>
              </a:lnSpc>
              <a:buFont typeface="Symbol" panose="05050102010706020507" pitchFamily="18" charset="2"/>
              <a:buChar char=""/>
            </a:pPr>
            <a:r>
              <a:rPr lang="en-NG" sz="2000" dirty="0">
                <a:effectLst/>
                <a:latin typeface="Calibri" panose="020F0502020204030204" pitchFamily="34" charset="0"/>
                <a:ea typeface="Calibri" panose="020F0502020204030204" pitchFamily="34" charset="0"/>
                <a:cs typeface="Arial" panose="020B0604020202020204" pitchFamily="34" charset="0"/>
              </a:rPr>
              <a:t>690,200 Women provided with access to improved sanitation services</a:t>
            </a:r>
          </a:p>
          <a:p>
            <a:pPr marL="342900" lvl="0" indent="-342900">
              <a:lnSpc>
                <a:spcPct val="107000"/>
              </a:lnSpc>
              <a:buFont typeface="Symbol" panose="05050102010706020507" pitchFamily="18" charset="2"/>
              <a:buChar char=""/>
            </a:pPr>
            <a:r>
              <a:rPr lang="en-NG" sz="2000" dirty="0">
                <a:effectLst/>
                <a:latin typeface="Calibri" panose="020F0502020204030204" pitchFamily="34" charset="0"/>
                <a:ea typeface="Calibri" panose="020F0502020204030204" pitchFamily="34" charset="0"/>
                <a:cs typeface="Arial" panose="020B0604020202020204" pitchFamily="34" charset="0"/>
              </a:rPr>
              <a:t>2,000 schools and HCFs with improved WASH services</a:t>
            </a:r>
          </a:p>
          <a:p>
            <a:pPr marL="342900" lvl="0" indent="-342900">
              <a:lnSpc>
                <a:spcPct val="107000"/>
              </a:lnSpc>
              <a:spcAft>
                <a:spcPts val="800"/>
              </a:spcAft>
              <a:buFont typeface="Symbol" panose="05050102010706020507" pitchFamily="18" charset="2"/>
              <a:buChar char=""/>
            </a:pPr>
            <a:r>
              <a:rPr lang="en-NG" sz="2000" dirty="0">
                <a:effectLst/>
                <a:latin typeface="Calibri" panose="020F0502020204030204" pitchFamily="34" charset="0"/>
                <a:ea typeface="Calibri" panose="020F0502020204030204" pitchFamily="34" charset="0"/>
                <a:cs typeface="Arial" panose="020B0604020202020204" pitchFamily="34" charset="0"/>
              </a:rPr>
              <a:t>500 ODF+ verified communities </a:t>
            </a:r>
          </a:p>
          <a:p>
            <a:pPr>
              <a:lnSpc>
                <a:spcPct val="107000"/>
              </a:lnSpc>
              <a:spcAft>
                <a:spcPts val="800"/>
              </a:spcAft>
            </a:pPr>
            <a:r>
              <a:rPr lang="en-GB" sz="2000" b="1" dirty="0">
                <a:effectLst/>
                <a:latin typeface="Calibri" panose="020F0502020204030204" pitchFamily="34" charset="0"/>
                <a:ea typeface="Calibri" panose="020F0502020204030204" pitchFamily="34" charset="0"/>
                <a:cs typeface="Arial" panose="020B0604020202020204" pitchFamily="34" charset="0"/>
              </a:rPr>
              <a:t>a</a:t>
            </a:r>
            <a:r>
              <a:rPr lang="en-NG" sz="2000" b="1" dirty="0">
                <a:effectLst/>
                <a:latin typeface="Calibri" panose="020F0502020204030204" pitchFamily="34" charset="0"/>
                <a:ea typeface="Calibri" panose="020F0502020204030204" pitchFamily="34" charset="0"/>
                <a:cs typeface="Arial" panose="020B0604020202020204" pitchFamily="34" charset="0"/>
              </a:rPr>
              <a:t>) </a:t>
            </a:r>
            <a:r>
              <a:rPr lang="en-NG" sz="2000" dirty="0">
                <a:effectLst/>
                <a:latin typeface="Calibri" panose="020F0502020204030204" pitchFamily="34" charset="0"/>
                <a:ea typeface="Calibri" panose="020F0502020204030204" pitchFamily="34" charset="0"/>
                <a:cs typeface="Arial" panose="020B0604020202020204" pitchFamily="34" charset="0"/>
              </a:rPr>
              <a:t>7 participating States achieving the PIR Plan and the annual targets</a:t>
            </a:r>
          </a:p>
          <a:p>
            <a:pPr>
              <a:lnSpc>
                <a:spcPct val="107000"/>
              </a:lnSpc>
              <a:spcAft>
                <a:spcPts val="800"/>
              </a:spcAft>
            </a:pPr>
            <a:r>
              <a:rPr lang="en-NG" sz="2000" dirty="0">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Aft>
                <a:spcPts val="800"/>
              </a:spcAft>
            </a:pPr>
            <a:r>
              <a:rPr lang="en-NG" sz="2000" b="1" dirty="0">
                <a:effectLst/>
                <a:latin typeface="Calibri" panose="020F0502020204030204" pitchFamily="34" charset="0"/>
                <a:ea typeface="Calibri" panose="020F0502020204030204" pitchFamily="34" charset="0"/>
                <a:cs typeface="Arial" panose="020B0604020202020204" pitchFamily="34" charset="0"/>
              </a:rPr>
              <a:t>b) </a:t>
            </a:r>
            <a:r>
              <a:rPr lang="en-NG" sz="2000" dirty="0">
                <a:effectLst/>
                <a:latin typeface="Calibri" panose="020F0502020204030204" pitchFamily="34" charset="0"/>
                <a:ea typeface="Calibri" panose="020F0502020204030204" pitchFamily="34" charset="0"/>
                <a:cs typeface="Arial" panose="020B0604020202020204" pitchFamily="34" charset="0"/>
              </a:rPr>
              <a:t>6,100,000 people provided with basic drinking water services </a:t>
            </a:r>
          </a:p>
          <a:p>
            <a:pPr>
              <a:lnSpc>
                <a:spcPct val="107000"/>
              </a:lnSpc>
              <a:spcAft>
                <a:spcPts val="800"/>
              </a:spcAft>
            </a:pPr>
            <a:r>
              <a:rPr lang="en-GB" sz="2000" dirty="0">
                <a:effectLst/>
                <a:latin typeface="Calibri" panose="020F0502020204030204" pitchFamily="34" charset="0"/>
                <a:ea typeface="Calibri" panose="020F0502020204030204" pitchFamily="34" charset="0"/>
                <a:cs typeface="Arial" panose="020B0604020202020204" pitchFamily="34" charset="0"/>
              </a:rPr>
              <a:t>       </a:t>
            </a:r>
            <a:r>
              <a:rPr lang="en-GB" sz="2000" dirty="0">
                <a:latin typeface="Calibri" panose="020F0502020204030204" pitchFamily="34" charset="0"/>
                <a:ea typeface="Calibri" panose="020F0502020204030204" pitchFamily="34" charset="0"/>
                <a:cs typeface="Arial" panose="020B0604020202020204" pitchFamily="34" charset="0"/>
              </a:rPr>
              <a:t>For us in Ekiti,</a:t>
            </a:r>
            <a:r>
              <a:rPr lang="en-GB" sz="2000" dirty="0">
                <a:effectLst/>
                <a:latin typeface="Calibri" panose="020F0502020204030204" pitchFamily="34" charset="0"/>
                <a:ea typeface="Calibri" panose="020F0502020204030204" pitchFamily="34" charset="0"/>
                <a:cs typeface="Arial" panose="020B0604020202020204" pitchFamily="34" charset="0"/>
              </a:rPr>
              <a:t> 11.03% of 6,100,000 = 672,830</a:t>
            </a:r>
            <a:endParaRPr lang="en-NG" sz="20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2000" dirty="0">
                <a:effectLst/>
                <a:latin typeface="Calibri" panose="020F0502020204030204" pitchFamily="34" charset="0"/>
                <a:ea typeface="Calibri" panose="020F0502020204030204" pitchFamily="34" charset="0"/>
                <a:cs typeface="Arial" panose="020B0604020202020204" pitchFamily="34" charset="0"/>
              </a:rPr>
              <a:t>         (672,830 disaggregated among Female, </a:t>
            </a:r>
            <a:r>
              <a:rPr lang="en-GB" sz="2000" dirty="0">
                <a:effectLst/>
                <a:highlight>
                  <a:srgbClr val="00FF00"/>
                </a:highlight>
                <a:latin typeface="Calibri" panose="020F0502020204030204" pitchFamily="34" charset="0"/>
                <a:ea typeface="Calibri" panose="020F0502020204030204" pitchFamily="34" charset="0"/>
                <a:cs typeface="Arial" panose="020B0604020202020204" pitchFamily="34" charset="0"/>
              </a:rPr>
              <a:t>Urban, Small Town and Rural</a:t>
            </a:r>
            <a:r>
              <a:rPr lang="en-GB" sz="2000" dirty="0">
                <a:effectLst/>
                <a:latin typeface="Calibri" panose="020F0502020204030204" pitchFamily="34" charset="0"/>
                <a:ea typeface="Calibri" panose="020F0502020204030204" pitchFamily="34" charset="0"/>
                <a:cs typeface="Arial" panose="020B0604020202020204" pitchFamily="34" charset="0"/>
              </a:rPr>
              <a:t>)</a:t>
            </a:r>
            <a:endParaRPr lang="en-NG"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29170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37341F-6548-862C-FDC2-2D226A878B25}"/>
              </a:ext>
            </a:extLst>
          </p:cNvPr>
          <p:cNvSpPr txBox="1"/>
          <p:nvPr/>
        </p:nvSpPr>
        <p:spPr>
          <a:xfrm>
            <a:off x="0" y="16422"/>
            <a:ext cx="12191999" cy="5945410"/>
          </a:xfrm>
          <a:prstGeom prst="rect">
            <a:avLst/>
          </a:prstGeom>
          <a:noFill/>
        </p:spPr>
        <p:txBody>
          <a:bodyPr wrap="square">
            <a:spAutoFit/>
          </a:bodyPr>
          <a:lstStyle/>
          <a:p>
            <a:pPr>
              <a:lnSpc>
                <a:spcPct val="107000"/>
              </a:lnSpc>
              <a:spcAft>
                <a:spcPts val="800"/>
              </a:spcAft>
            </a:pPr>
            <a:r>
              <a:rPr lang="en-GB" sz="2400" b="1" dirty="0">
                <a:effectLst/>
                <a:latin typeface="Calibri" panose="020F0502020204030204" pitchFamily="34" charset="0"/>
                <a:ea typeface="Calibri" panose="020F0502020204030204" pitchFamily="34" charset="0"/>
                <a:cs typeface="Arial" panose="020B0604020202020204" pitchFamily="34" charset="0"/>
              </a:rPr>
              <a:t>c</a:t>
            </a:r>
            <a:r>
              <a:rPr lang="en-NG" sz="2400" b="1" dirty="0">
                <a:effectLst/>
                <a:latin typeface="Calibri" panose="020F0502020204030204" pitchFamily="34" charset="0"/>
                <a:ea typeface="Calibri" panose="020F0502020204030204" pitchFamily="34" charset="0"/>
                <a:cs typeface="Arial" panose="020B0604020202020204" pitchFamily="34" charset="0"/>
              </a:rPr>
              <a:t>) </a:t>
            </a:r>
            <a:r>
              <a:rPr lang="en-NG" sz="2400" dirty="0">
                <a:effectLst/>
                <a:latin typeface="Calibri" panose="020F0502020204030204" pitchFamily="34" charset="0"/>
                <a:ea typeface="Calibri" panose="020F0502020204030204" pitchFamily="34" charset="0"/>
                <a:cs typeface="Arial" panose="020B0604020202020204" pitchFamily="34" charset="0"/>
              </a:rPr>
              <a:t>1,400,000 People provided with access to improved sanitation services </a:t>
            </a:r>
          </a:p>
          <a:p>
            <a:pPr>
              <a:lnSpc>
                <a:spcPct val="107000"/>
              </a:lnSpc>
              <a:spcAft>
                <a:spcPts val="800"/>
              </a:spcAft>
            </a:pPr>
            <a:r>
              <a:rPr lang="en-GB" sz="2400" dirty="0">
                <a:effectLst/>
                <a:latin typeface="Calibri" panose="020F0502020204030204" pitchFamily="34" charset="0"/>
                <a:ea typeface="Calibri" panose="020F0502020204030204" pitchFamily="34" charset="0"/>
                <a:cs typeface="Arial" panose="020B0604020202020204" pitchFamily="34" charset="0"/>
              </a:rPr>
              <a:t> </a:t>
            </a:r>
            <a:r>
              <a:rPr lang="en-GB" sz="2400" dirty="0">
                <a:latin typeface="Calibri" panose="020F0502020204030204" pitchFamily="34" charset="0"/>
                <a:ea typeface="Calibri" panose="020F0502020204030204" pitchFamily="34" charset="0"/>
                <a:cs typeface="Arial" panose="020B0604020202020204" pitchFamily="34" charset="0"/>
              </a:rPr>
              <a:t>For us in Ekiti</a:t>
            </a:r>
            <a:r>
              <a:rPr lang="en-GB" sz="2400" dirty="0">
                <a:effectLst/>
                <a:latin typeface="Calibri" panose="020F0502020204030204" pitchFamily="34" charset="0"/>
                <a:ea typeface="Calibri" panose="020F0502020204030204" pitchFamily="34" charset="0"/>
                <a:cs typeface="Arial" panose="020B0604020202020204" pitchFamily="34" charset="0"/>
              </a:rPr>
              <a:t>, 11.03% of </a:t>
            </a:r>
            <a:r>
              <a:rPr lang="en-NG" sz="2400" dirty="0">
                <a:effectLst/>
                <a:latin typeface="Calibri" panose="020F0502020204030204" pitchFamily="34" charset="0"/>
                <a:ea typeface="Calibri" panose="020F0502020204030204" pitchFamily="34" charset="0"/>
                <a:cs typeface="Arial" panose="020B0604020202020204" pitchFamily="34" charset="0"/>
              </a:rPr>
              <a:t>1,400,000 </a:t>
            </a:r>
            <a:r>
              <a:rPr lang="en-GB" sz="2400" dirty="0">
                <a:effectLst/>
                <a:latin typeface="Calibri" panose="020F0502020204030204" pitchFamily="34" charset="0"/>
                <a:ea typeface="Calibri" panose="020F0502020204030204" pitchFamily="34" charset="0"/>
                <a:cs typeface="Arial" panose="020B0604020202020204" pitchFamily="34" charset="0"/>
              </a:rPr>
              <a:t>= 154,420</a:t>
            </a:r>
            <a:endParaRPr lang="en-NG"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2400" dirty="0">
                <a:effectLst/>
                <a:latin typeface="Calibri" panose="020F0502020204030204" pitchFamily="34" charset="0"/>
                <a:ea typeface="Calibri" panose="020F0502020204030204" pitchFamily="34" charset="0"/>
                <a:cs typeface="Arial" panose="020B0604020202020204" pitchFamily="34" charset="0"/>
              </a:rPr>
              <a:t>     (154,420 disaggregated among Female, </a:t>
            </a:r>
            <a:r>
              <a:rPr lang="en-GB" sz="2400" dirty="0">
                <a:effectLst/>
                <a:highlight>
                  <a:srgbClr val="00FF00"/>
                </a:highlight>
                <a:latin typeface="Calibri" panose="020F0502020204030204" pitchFamily="34" charset="0"/>
                <a:ea typeface="Calibri" panose="020F0502020204030204" pitchFamily="34" charset="0"/>
                <a:cs typeface="Arial" panose="020B0604020202020204" pitchFamily="34" charset="0"/>
              </a:rPr>
              <a:t>Urban and Rural</a:t>
            </a:r>
            <a:r>
              <a:rPr lang="en-GB" sz="2400" dirty="0">
                <a:effectLst/>
                <a:latin typeface="Calibri" panose="020F0502020204030204" pitchFamily="34" charset="0"/>
                <a:ea typeface="Calibri" panose="020F0502020204030204" pitchFamily="34" charset="0"/>
                <a:cs typeface="Arial" panose="020B0604020202020204" pitchFamily="34" charset="0"/>
              </a:rPr>
              <a:t>)</a:t>
            </a:r>
            <a:endParaRPr lang="en-NG"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2400" dirty="0">
                <a:effectLst/>
                <a:latin typeface="Calibri" panose="020F0502020204030204" pitchFamily="34" charset="0"/>
                <a:ea typeface="Calibri" panose="020F0502020204030204" pitchFamily="34" charset="0"/>
                <a:cs typeface="Arial" panose="020B0604020202020204" pitchFamily="34" charset="0"/>
              </a:rPr>
              <a:t> </a:t>
            </a:r>
            <a:endParaRPr lang="en-GB" sz="24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2400" b="1" dirty="0">
                <a:effectLst/>
                <a:latin typeface="Calibri" panose="020F0502020204030204" pitchFamily="34" charset="0"/>
                <a:ea typeface="Calibri" panose="020F0502020204030204" pitchFamily="34" charset="0"/>
                <a:cs typeface="Arial" panose="020B0604020202020204" pitchFamily="34" charset="0"/>
              </a:rPr>
              <a:t>d</a:t>
            </a:r>
            <a:r>
              <a:rPr lang="en-NG" sz="2400" b="1" dirty="0">
                <a:effectLst/>
                <a:latin typeface="Calibri" panose="020F0502020204030204" pitchFamily="34" charset="0"/>
                <a:ea typeface="Calibri" panose="020F0502020204030204" pitchFamily="34" charset="0"/>
                <a:cs typeface="Arial" panose="020B0604020202020204" pitchFamily="34" charset="0"/>
              </a:rPr>
              <a:t>) </a:t>
            </a:r>
            <a:r>
              <a:rPr lang="en-NG" sz="2400" dirty="0">
                <a:effectLst/>
                <a:latin typeface="Calibri" panose="020F0502020204030204" pitchFamily="34" charset="0"/>
                <a:ea typeface="Calibri" panose="020F0502020204030204" pitchFamily="34" charset="0"/>
                <a:cs typeface="Arial" panose="020B0604020202020204" pitchFamily="34" charset="0"/>
              </a:rPr>
              <a:t>3,007,300 women provided with basic drinking water services </a:t>
            </a:r>
          </a:p>
          <a:p>
            <a:pPr>
              <a:lnSpc>
                <a:spcPct val="107000"/>
              </a:lnSpc>
              <a:spcAft>
                <a:spcPts val="800"/>
              </a:spcAft>
            </a:pPr>
            <a:r>
              <a:rPr lang="en-GB" sz="2400" dirty="0">
                <a:effectLst/>
                <a:latin typeface="Calibri" panose="020F0502020204030204" pitchFamily="34" charset="0"/>
                <a:ea typeface="Calibri" panose="020F0502020204030204" pitchFamily="34" charset="0"/>
                <a:cs typeface="Arial" panose="020B0604020202020204" pitchFamily="34" charset="0"/>
              </a:rPr>
              <a:t> </a:t>
            </a:r>
            <a:r>
              <a:rPr lang="en-GB" sz="2400" dirty="0">
                <a:latin typeface="Calibri" panose="020F0502020204030204" pitchFamily="34" charset="0"/>
                <a:ea typeface="Calibri" panose="020F0502020204030204" pitchFamily="34" charset="0"/>
                <a:cs typeface="Arial" panose="020B0604020202020204" pitchFamily="34" charset="0"/>
              </a:rPr>
              <a:t>For us in Ekiti</a:t>
            </a:r>
            <a:r>
              <a:rPr lang="en-GB" sz="2400" dirty="0">
                <a:effectLst/>
                <a:latin typeface="Calibri" panose="020F0502020204030204" pitchFamily="34" charset="0"/>
                <a:ea typeface="Calibri" panose="020F0502020204030204" pitchFamily="34" charset="0"/>
                <a:cs typeface="Arial" panose="020B0604020202020204" pitchFamily="34" charset="0"/>
              </a:rPr>
              <a:t>, 11.03% of </a:t>
            </a:r>
            <a:r>
              <a:rPr lang="en-NG" sz="2400" dirty="0">
                <a:effectLst/>
                <a:latin typeface="Calibri" panose="020F0502020204030204" pitchFamily="34" charset="0"/>
                <a:ea typeface="Calibri" panose="020F0502020204030204" pitchFamily="34" charset="0"/>
                <a:cs typeface="Arial" panose="020B0604020202020204" pitchFamily="34" charset="0"/>
              </a:rPr>
              <a:t>3,007,300</a:t>
            </a:r>
            <a:r>
              <a:rPr lang="en-GB" sz="2400" dirty="0">
                <a:effectLst/>
                <a:latin typeface="Calibri" panose="020F0502020204030204" pitchFamily="34" charset="0"/>
                <a:ea typeface="Calibri" panose="020F0502020204030204" pitchFamily="34" charset="0"/>
                <a:cs typeface="Arial" panose="020B0604020202020204" pitchFamily="34" charset="0"/>
              </a:rPr>
              <a:t> =331,705.19</a:t>
            </a:r>
            <a:endParaRPr lang="en-NG"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2400" dirty="0">
                <a:effectLst/>
                <a:latin typeface="Calibri" panose="020F0502020204030204" pitchFamily="34" charset="0"/>
                <a:ea typeface="Calibri" panose="020F0502020204030204" pitchFamily="34" charset="0"/>
                <a:cs typeface="Arial" panose="020B0604020202020204" pitchFamily="34" charset="0"/>
              </a:rPr>
              <a:t> </a:t>
            </a:r>
            <a:endParaRPr lang="en-NG"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2400" dirty="0">
                <a:effectLst/>
                <a:latin typeface="Calibri" panose="020F0502020204030204" pitchFamily="34" charset="0"/>
                <a:ea typeface="Calibri" panose="020F0502020204030204" pitchFamily="34" charset="0"/>
                <a:cs typeface="Arial" panose="020B0604020202020204" pitchFamily="34" charset="0"/>
              </a:rPr>
              <a:t> </a:t>
            </a:r>
            <a:r>
              <a:rPr lang="en-GB" sz="2400" b="1" dirty="0">
                <a:effectLst/>
                <a:latin typeface="Calibri" panose="020F0502020204030204" pitchFamily="34" charset="0"/>
                <a:ea typeface="Calibri" panose="020F0502020204030204" pitchFamily="34" charset="0"/>
                <a:cs typeface="Arial" panose="020B0604020202020204" pitchFamily="34" charset="0"/>
              </a:rPr>
              <a:t>e</a:t>
            </a:r>
            <a:r>
              <a:rPr lang="en-NG" sz="2400" b="1" dirty="0">
                <a:effectLst/>
                <a:latin typeface="Calibri" panose="020F0502020204030204" pitchFamily="34" charset="0"/>
                <a:ea typeface="Calibri" panose="020F0502020204030204" pitchFamily="34" charset="0"/>
                <a:cs typeface="Arial" panose="020B0604020202020204" pitchFamily="34" charset="0"/>
              </a:rPr>
              <a:t>) </a:t>
            </a:r>
            <a:r>
              <a:rPr lang="en-NG" sz="2400" dirty="0">
                <a:effectLst/>
                <a:latin typeface="Calibri" panose="020F0502020204030204" pitchFamily="34" charset="0"/>
                <a:ea typeface="Calibri" panose="020F0502020204030204" pitchFamily="34" charset="0"/>
                <a:cs typeface="Arial" panose="020B0604020202020204" pitchFamily="34" charset="0"/>
              </a:rPr>
              <a:t>1,626,667 people provided with drinking in urban and small towns in the participating States </a:t>
            </a:r>
          </a:p>
          <a:p>
            <a:pPr>
              <a:lnSpc>
                <a:spcPct val="107000"/>
              </a:lnSpc>
              <a:spcAft>
                <a:spcPts val="800"/>
              </a:spcAft>
            </a:pPr>
            <a:r>
              <a:rPr lang="en-GB" sz="2400" dirty="0">
                <a:effectLst/>
                <a:latin typeface="Calibri" panose="020F0502020204030204" pitchFamily="34" charset="0"/>
                <a:ea typeface="Calibri" panose="020F0502020204030204" pitchFamily="34" charset="0"/>
                <a:cs typeface="Arial" panose="020B0604020202020204" pitchFamily="34" charset="0"/>
              </a:rPr>
              <a:t> </a:t>
            </a:r>
            <a:r>
              <a:rPr lang="en-GB" sz="2400" dirty="0">
                <a:latin typeface="Calibri" panose="020F0502020204030204" pitchFamily="34" charset="0"/>
                <a:ea typeface="Calibri" panose="020F0502020204030204" pitchFamily="34" charset="0"/>
                <a:cs typeface="Arial" panose="020B0604020202020204" pitchFamily="34" charset="0"/>
              </a:rPr>
              <a:t> For us in Ekiti, 11.03% of 1,626,667 =179,421.37</a:t>
            </a:r>
          </a:p>
          <a:p>
            <a:pPr>
              <a:lnSpc>
                <a:spcPct val="107000"/>
              </a:lnSpc>
              <a:spcAft>
                <a:spcPts val="800"/>
              </a:spcAft>
            </a:pPr>
            <a:endParaRPr lang="en-NG"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2400" b="1" dirty="0">
                <a:effectLst/>
                <a:latin typeface="Calibri" panose="020F0502020204030204" pitchFamily="34" charset="0"/>
                <a:ea typeface="Calibri" panose="020F0502020204030204" pitchFamily="34" charset="0"/>
                <a:cs typeface="Arial" panose="020B0604020202020204" pitchFamily="34" charset="0"/>
              </a:rPr>
              <a:t> </a:t>
            </a:r>
            <a:r>
              <a:rPr lang="en-NG" sz="2400" b="1" dirty="0">
                <a:effectLst/>
                <a:latin typeface="Calibri" panose="020F0502020204030204" pitchFamily="34" charset="0"/>
                <a:ea typeface="Calibri" panose="020F0502020204030204" pitchFamily="34" charset="0"/>
                <a:cs typeface="Arial" panose="020B0604020202020204" pitchFamily="34" charset="0"/>
              </a:rPr>
              <a:t>f) </a:t>
            </a:r>
            <a:r>
              <a:rPr lang="en-NG" sz="2400" dirty="0">
                <a:effectLst/>
                <a:latin typeface="Calibri" panose="020F0502020204030204" pitchFamily="34" charset="0"/>
                <a:ea typeface="Calibri" panose="020F0502020204030204" pitchFamily="34" charset="0"/>
                <a:cs typeface="Arial" panose="020B0604020202020204" pitchFamily="34" charset="0"/>
              </a:rPr>
              <a:t>690,200 Women provided with access to improved sanitation services</a:t>
            </a:r>
          </a:p>
          <a:p>
            <a:pPr>
              <a:lnSpc>
                <a:spcPct val="107000"/>
              </a:lnSpc>
              <a:spcAft>
                <a:spcPts val="800"/>
              </a:spcAft>
            </a:pPr>
            <a:r>
              <a:rPr lang="en-NG" sz="2400" dirty="0">
                <a:effectLst/>
                <a:latin typeface="Calibri" panose="020F0502020204030204" pitchFamily="34" charset="0"/>
                <a:ea typeface="Calibri" panose="020F0502020204030204" pitchFamily="34" charset="0"/>
                <a:cs typeface="Arial" panose="020B0604020202020204" pitchFamily="34" charset="0"/>
              </a:rPr>
              <a:t> </a:t>
            </a:r>
            <a:r>
              <a:rPr lang="en-GB" sz="2400" dirty="0">
                <a:latin typeface="Calibri" panose="020F0502020204030204" pitchFamily="34" charset="0"/>
                <a:ea typeface="Calibri" panose="020F0502020204030204" pitchFamily="34" charset="0"/>
                <a:cs typeface="Arial" panose="020B0604020202020204" pitchFamily="34" charset="0"/>
              </a:rPr>
              <a:t>For us in Ekiti</a:t>
            </a:r>
            <a:r>
              <a:rPr lang="en-GB" sz="2400" dirty="0">
                <a:effectLst/>
                <a:latin typeface="Calibri" panose="020F0502020204030204" pitchFamily="34" charset="0"/>
                <a:ea typeface="Calibri" panose="020F0502020204030204" pitchFamily="34" charset="0"/>
                <a:cs typeface="Arial" panose="020B0604020202020204" pitchFamily="34" charset="0"/>
              </a:rPr>
              <a:t>, 11.03% of 690,200 =76,129.06</a:t>
            </a:r>
            <a:endParaRPr lang="en-NG"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76346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77D3C5-37CF-9609-D671-4451BFB0724B}"/>
              </a:ext>
            </a:extLst>
          </p:cNvPr>
          <p:cNvSpPr txBox="1"/>
          <p:nvPr/>
        </p:nvSpPr>
        <p:spPr>
          <a:xfrm>
            <a:off x="820270" y="0"/>
            <a:ext cx="11187954" cy="6762044"/>
          </a:xfrm>
          <a:prstGeom prst="rect">
            <a:avLst/>
          </a:prstGeom>
          <a:noFill/>
        </p:spPr>
        <p:txBody>
          <a:bodyPr wrap="square">
            <a:spAutoFit/>
          </a:bodyPr>
          <a:lstStyle/>
          <a:p>
            <a:pPr>
              <a:lnSpc>
                <a:spcPct val="107000"/>
              </a:lnSpc>
              <a:spcAft>
                <a:spcPts val="800"/>
              </a:spcAft>
            </a:pPr>
            <a:r>
              <a:rPr lang="en-NG" sz="1800" b="1" dirty="0">
                <a:effectLst/>
                <a:latin typeface="Calibri" panose="020F0502020204030204" pitchFamily="34" charset="0"/>
                <a:ea typeface="Calibri" panose="020F0502020204030204" pitchFamily="34" charset="0"/>
                <a:cs typeface="Arial" panose="020B0604020202020204" pitchFamily="34" charset="0"/>
              </a:rPr>
              <a:t> </a:t>
            </a:r>
            <a:r>
              <a:rPr lang="en-NG" sz="3200" b="1" dirty="0">
                <a:effectLst/>
                <a:latin typeface="Calibri" panose="020F0502020204030204" pitchFamily="34" charset="0"/>
                <a:ea typeface="Calibri" panose="020F0502020204030204" pitchFamily="34" charset="0"/>
                <a:cs typeface="Arial" panose="020B0604020202020204" pitchFamily="34" charset="0"/>
              </a:rPr>
              <a:t>g) </a:t>
            </a:r>
            <a:r>
              <a:rPr lang="en-NG" sz="3200" dirty="0">
                <a:effectLst/>
                <a:latin typeface="Calibri" panose="020F0502020204030204" pitchFamily="34" charset="0"/>
                <a:ea typeface="Calibri" panose="020F0502020204030204" pitchFamily="34" charset="0"/>
                <a:cs typeface="Arial" panose="020B0604020202020204" pitchFamily="34" charset="0"/>
              </a:rPr>
              <a:t>2,000 Schools and healthcare facilities with improved water supply, sanitation and handwashing facilities constructed/ rehabilitated </a:t>
            </a:r>
          </a:p>
          <a:p>
            <a:pPr>
              <a:lnSpc>
                <a:spcPct val="107000"/>
              </a:lnSpc>
              <a:spcAft>
                <a:spcPts val="800"/>
              </a:spcAft>
            </a:pPr>
            <a:r>
              <a:rPr lang="en-GB" sz="3200" dirty="0">
                <a:effectLst/>
                <a:latin typeface="Calibri" panose="020F0502020204030204" pitchFamily="34" charset="0"/>
                <a:ea typeface="Calibri" panose="020F0502020204030204" pitchFamily="34" charset="0"/>
                <a:cs typeface="Arial" panose="020B0604020202020204" pitchFamily="34" charset="0"/>
              </a:rPr>
              <a:t>     For us in Ekiti, 11.03% of 2000 = 220.6</a:t>
            </a:r>
            <a:endParaRPr lang="en-NG" sz="3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3200" dirty="0">
                <a:effectLst/>
                <a:latin typeface="Calibri" panose="020F0502020204030204" pitchFamily="34" charset="0"/>
                <a:ea typeface="Calibri" panose="020F0502020204030204" pitchFamily="34" charset="0"/>
                <a:cs typeface="Arial" panose="020B0604020202020204" pitchFamily="34" charset="0"/>
              </a:rPr>
              <a:t>     (220.6 disaggregated among Female, </a:t>
            </a:r>
            <a:r>
              <a:rPr lang="en-GB" sz="3200" dirty="0">
                <a:effectLst/>
                <a:highlight>
                  <a:srgbClr val="00FF00"/>
                </a:highlight>
                <a:latin typeface="Calibri" panose="020F0502020204030204" pitchFamily="34" charset="0"/>
                <a:ea typeface="Calibri" panose="020F0502020204030204" pitchFamily="34" charset="0"/>
                <a:cs typeface="Arial" panose="020B0604020202020204" pitchFamily="34" charset="0"/>
              </a:rPr>
              <a:t>Urban &amp; Small and Rural</a:t>
            </a:r>
            <a:r>
              <a:rPr lang="en-GB" sz="3200" dirty="0">
                <a:effectLst/>
                <a:latin typeface="Calibri" panose="020F0502020204030204" pitchFamily="34" charset="0"/>
                <a:ea typeface="Calibri" panose="020F0502020204030204" pitchFamily="34" charset="0"/>
                <a:cs typeface="Arial" panose="020B0604020202020204" pitchFamily="34" charset="0"/>
              </a:rPr>
              <a:t>)</a:t>
            </a:r>
            <a:endParaRPr lang="en-NG" sz="3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3200" dirty="0">
                <a:effectLst/>
                <a:latin typeface="Calibri" panose="020F0502020204030204" pitchFamily="34" charset="0"/>
                <a:ea typeface="Calibri" panose="020F0502020204030204" pitchFamily="34" charset="0"/>
                <a:cs typeface="Arial" panose="020B0604020202020204" pitchFamily="34" charset="0"/>
              </a:rPr>
              <a:t> </a:t>
            </a:r>
            <a:endParaRPr lang="en-NG" sz="3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3200" dirty="0">
                <a:effectLst/>
                <a:latin typeface="Calibri" panose="020F0502020204030204" pitchFamily="34" charset="0"/>
                <a:ea typeface="Calibri" panose="020F0502020204030204" pitchFamily="34" charset="0"/>
                <a:cs typeface="Arial" panose="020B0604020202020204" pitchFamily="34" charset="0"/>
              </a:rPr>
              <a:t> </a:t>
            </a:r>
            <a:r>
              <a:rPr lang="en-NG" sz="3200" b="1" dirty="0">
                <a:effectLst/>
                <a:latin typeface="Calibri" panose="020F0502020204030204" pitchFamily="34" charset="0"/>
                <a:ea typeface="Calibri" panose="020F0502020204030204" pitchFamily="34" charset="0"/>
                <a:cs typeface="Arial" panose="020B0604020202020204" pitchFamily="34" charset="0"/>
              </a:rPr>
              <a:t>h) </a:t>
            </a:r>
            <a:r>
              <a:rPr lang="en-NG" sz="3200" dirty="0">
                <a:effectLst/>
                <a:latin typeface="Calibri" panose="020F0502020204030204" pitchFamily="34" charset="0"/>
                <a:ea typeface="Calibri" panose="020F0502020204030204" pitchFamily="34" charset="0"/>
                <a:cs typeface="Arial" panose="020B0604020202020204" pitchFamily="34" charset="0"/>
              </a:rPr>
              <a:t>500 Communities having achieved and/or maintained community-wide sanitation status</a:t>
            </a:r>
          </a:p>
          <a:p>
            <a:pPr>
              <a:lnSpc>
                <a:spcPct val="107000"/>
              </a:lnSpc>
              <a:spcAft>
                <a:spcPts val="800"/>
              </a:spcAft>
            </a:pPr>
            <a:r>
              <a:rPr lang="en-GB" sz="3200" dirty="0">
                <a:effectLst/>
                <a:latin typeface="Calibri" panose="020F0502020204030204" pitchFamily="34" charset="0"/>
                <a:ea typeface="Calibri" panose="020F0502020204030204" pitchFamily="34" charset="0"/>
                <a:cs typeface="Arial" panose="020B0604020202020204" pitchFamily="34" charset="0"/>
              </a:rPr>
              <a:t>      For us in Ekiti, 11.03% of </a:t>
            </a:r>
            <a:r>
              <a:rPr lang="en-NG" sz="3200" dirty="0">
                <a:effectLst/>
                <a:latin typeface="Calibri" panose="020F0502020204030204" pitchFamily="34" charset="0"/>
                <a:ea typeface="Calibri" panose="020F0502020204030204" pitchFamily="34" charset="0"/>
                <a:cs typeface="Arial" panose="020B0604020202020204" pitchFamily="34" charset="0"/>
              </a:rPr>
              <a:t>500 </a:t>
            </a:r>
            <a:r>
              <a:rPr lang="en-GB" sz="3200" dirty="0">
                <a:effectLst/>
                <a:latin typeface="Calibri" panose="020F0502020204030204" pitchFamily="34" charset="0"/>
                <a:ea typeface="Calibri" panose="020F0502020204030204" pitchFamily="34" charset="0"/>
                <a:cs typeface="Arial" panose="020B0604020202020204" pitchFamily="34" charset="0"/>
              </a:rPr>
              <a:t>= 55.15</a:t>
            </a:r>
            <a:endParaRPr lang="en-NG" sz="3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3200" dirty="0">
                <a:effectLst/>
                <a:latin typeface="Calibri" panose="020F0502020204030204" pitchFamily="34" charset="0"/>
                <a:ea typeface="Calibri" panose="020F0502020204030204" pitchFamily="34" charset="0"/>
                <a:cs typeface="Arial" panose="020B0604020202020204" pitchFamily="34" charset="0"/>
              </a:rPr>
              <a:t>     (55.15 disaggregated among </a:t>
            </a:r>
            <a:r>
              <a:rPr lang="en-GB" sz="3200" dirty="0">
                <a:effectLst/>
                <a:highlight>
                  <a:srgbClr val="00FF00"/>
                </a:highlight>
                <a:latin typeface="Calibri" panose="020F0502020204030204" pitchFamily="34" charset="0"/>
                <a:ea typeface="Calibri" panose="020F0502020204030204" pitchFamily="34" charset="0"/>
                <a:cs typeface="Arial" panose="020B0604020202020204" pitchFamily="34" charset="0"/>
              </a:rPr>
              <a:t>Urban and Rural</a:t>
            </a:r>
            <a:r>
              <a:rPr lang="en-GB" sz="3200" dirty="0">
                <a:effectLst/>
                <a:latin typeface="Calibri" panose="020F0502020204030204" pitchFamily="34" charset="0"/>
                <a:ea typeface="Calibri" panose="020F0502020204030204" pitchFamily="34" charset="0"/>
                <a:cs typeface="Arial" panose="020B0604020202020204" pitchFamily="34" charset="0"/>
              </a:rPr>
              <a:t>)</a:t>
            </a:r>
            <a:endParaRPr lang="en-NG" sz="3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Arial" panose="020B0604020202020204" pitchFamily="34" charset="0"/>
              </a:rPr>
              <a:t> </a:t>
            </a:r>
            <a:endParaRPr lang="en-NG"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Arial" panose="020B0604020202020204" pitchFamily="34" charset="0"/>
              </a:rPr>
              <a:t> </a:t>
            </a:r>
            <a:endParaRPr lang="en-NG"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8942937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725</TotalTime>
  <Words>3080</Words>
  <Application>Microsoft Office PowerPoint</Application>
  <PresentationFormat>Widescreen</PresentationFormat>
  <Paragraphs>794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Gill Sans MT</vt:lpstr>
      <vt:lpstr>Symbol</vt:lpstr>
      <vt:lpstr>Gallery</vt:lpstr>
      <vt:lpstr>PowerPoint Presentation</vt:lpstr>
      <vt:lpstr>PROGRAMME BRIEF</vt:lpstr>
      <vt:lpstr>PowerPoint Presentation</vt:lpstr>
      <vt:lpstr>PowerPoint Presentation</vt:lpstr>
      <vt:lpstr>PowerPoint Presentation</vt:lpstr>
      <vt:lpstr>PERCENTAGE ALLOCATION PER STATE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ASSOCIATED DISBURSEMENT EXPECTED PER PROGRAM YEAR PER DLI</vt:lpstr>
      <vt:lpstr>PowerPoint Presentation</vt:lpstr>
      <vt:lpstr>PowerPoint Presentation</vt:lpstr>
      <vt:lpstr>PowerPoint Presentation</vt:lpstr>
      <vt:lpstr>CONCLUSION AND FACTS TO NOTE !</vt:lpstr>
      <vt:lpstr>Let’s invest to get result and make more money for further reinvestment</vt:lpstr>
      <vt:lpstr>             Thank you for your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EXPECTATIONS,RESULTS AREA AND DISBURSEMENT LINKED INDICATORS (P4R FRAMEWORK AND DISBURSEMENT)</dc:title>
  <dc:creator>SURWASH-06</dc:creator>
  <cp:lastModifiedBy>SURWASH-06</cp:lastModifiedBy>
  <cp:revision>60</cp:revision>
  <dcterms:created xsi:type="dcterms:W3CDTF">2023-02-06T13:40:04Z</dcterms:created>
  <dcterms:modified xsi:type="dcterms:W3CDTF">2023-02-13T13:02:16Z</dcterms:modified>
</cp:coreProperties>
</file>