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546" r:id="rId2"/>
    <p:sldId id="548" r:id="rId3"/>
    <p:sldId id="538" r:id="rId4"/>
    <p:sldId id="540" r:id="rId5"/>
    <p:sldId id="543" r:id="rId6"/>
    <p:sldId id="550" r:id="rId7"/>
    <p:sldId id="551" r:id="rId8"/>
    <p:sldId id="549" r:id="rId9"/>
    <p:sldId id="449" r:id="rId10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midele Faparusi" initials="BF" lastIdx="1" clrIdx="0">
    <p:extLst>
      <p:ext uri="{19B8F6BF-5375-455C-9EA6-DF929625EA0E}">
        <p15:presenceInfo xmlns:p15="http://schemas.microsoft.com/office/powerpoint/2012/main" userId="Bamidele Faparus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A1B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>
        <p:scale>
          <a:sx n="93" d="100"/>
          <a:sy n="93" d="100"/>
        </p:scale>
        <p:origin x="714" y="84"/>
      </p:cViewPr>
      <p:guideLst>
        <p:guide orient="horz" pos="22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commentAuthors" Target="commentAuthors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513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513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FD43D84-4AA6-49BB-ABA7-6CF81A38B73D}" type="datetimeFigureOut">
              <a:rPr lang="en-US"/>
              <a:t>2/14/2023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21188"/>
            <a:ext cx="5643563" cy="4189412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5138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5138"/>
          </a:xfrm>
          <a:prstGeom prst="rect">
            <a:avLst/>
          </a:prstGeom>
        </p:spPr>
        <p:txBody>
          <a:bodyPr vert="horz" wrap="square" lIns="93497" tIns="46749" rIns="93497" bIns="46749" numCol="1" anchor="b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FE4B9DF-5585-43CC-B0BA-84EED8F9F952}" type="slidenum">
              <a:rPr lang="en-US" altLang="en-US"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6613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420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E4B9DF-5585-43CC-B0BA-84EED8F9F952}" type="slidenum">
              <a:rPr lang="en-US" altLang="en-US" smtClean="0"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700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DC0EE-EACB-4C23-BB07-6A092C544C7B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6332E-5DA3-4C3F-A5E9-4004AF421F09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C709D-E3A0-4C38-B6DA-5C20FFD5F340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5AE46-AC26-47A5-BAF7-930D8AC96D37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A1EE6-A43C-4FDB-AA53-681970524809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5DFB9-8A9A-4AB3-B79F-9BDF018BA1E1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>
            <a:gsLst>
              <a:gs pos="85000">
                <a:srgbClr val="193651">
                  <a:lumMod val="0"/>
                  <a:lumOff val="100000"/>
                </a:srgbClr>
              </a:gs>
              <a:gs pos="97000">
                <a:schemeClr val="accent1">
                  <a:tint val="44500"/>
                  <a:satMod val="160000"/>
                  <a:lumMod val="0"/>
                  <a:lumOff val="100000"/>
                  <a:alpha val="2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200" dirty="0">
              <a:solidFill>
                <a:srgbClr val="000000"/>
              </a:solidFill>
              <a:latin typeface="Garamond" panose="02020404030301010803" pitchFamily="18" charset="0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990600"/>
          </a:xfrm>
          <a:prstGeom prst="rect">
            <a:avLst/>
          </a:prstGeom>
          <a:effectLst>
            <a:outerShdw blurRad="101600" dist="63500" dir="5400000" algn="ctr" rotWithShape="0">
              <a:srgbClr val="193651">
                <a:alpha val="41000"/>
              </a:srgbClr>
            </a:outerShdw>
          </a:effectLst>
        </p:spPr>
      </p:pic>
      <p:sp>
        <p:nvSpPr>
          <p:cNvPr id="7" name="Line 2"/>
          <p:cNvSpPr>
            <a:spLocks noChangeShapeType="1"/>
          </p:cNvSpPr>
          <p:nvPr userDrawn="1"/>
        </p:nvSpPr>
        <p:spPr bwMode="auto">
          <a:xfrm>
            <a:off x="250825" y="6381750"/>
            <a:ext cx="8642350" cy="0"/>
          </a:xfrm>
          <a:prstGeom prst="line">
            <a:avLst/>
          </a:prstGeom>
          <a:noFill/>
          <a:ln w="12700">
            <a:solidFill>
              <a:srgbClr val="224B70"/>
            </a:solidFill>
            <a:round/>
          </a:ln>
          <a:effectLst>
            <a:outerShdw blurRad="50800" dist="25400" dir="5400000" algn="t" rotWithShape="0">
              <a:srgbClr val="224B70">
                <a:alpha val="73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200">
              <a:solidFill>
                <a:srgbClr val="000000"/>
              </a:solidFill>
              <a:latin typeface="Garamond" panose="02020404030301010803" pitchFamily="18" charset="0"/>
              <a:cs typeface="+mn-cs"/>
            </a:endParaRPr>
          </a:p>
        </p:txBody>
      </p:sp>
      <p:sp>
        <p:nvSpPr>
          <p:cNvPr id="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979712" y="234000"/>
            <a:ext cx="4752527" cy="64807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 b="1" i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68313" y="1844824"/>
            <a:ext cx="8207375" cy="396044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224B7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solidFill>
                  <a:srgbClr val="224B7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800">
                <a:solidFill>
                  <a:srgbClr val="224B7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solidFill>
                  <a:srgbClr val="224B7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solidFill>
                  <a:srgbClr val="224B7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Final Wo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67544" y="1844824"/>
            <a:ext cx="8208912" cy="352839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>
                <a:solidFill>
                  <a:srgbClr val="224B7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4356-C26D-47DA-8300-0CE8F4EDD3DF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EA36D-9CF2-46D0-99E6-F642DE29A69D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94CC6-26D5-4AAA-8957-5E3E261D3DC4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DAA2F-DF7C-406B-9A7E-DC0DBA7B948D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49482-46C3-4DF6-8E0D-7187903CB29B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D92CE-7AB0-4508-9986-E5436AF6998B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50DD8-15C3-4A0A-B6C2-2D31A666A46C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579CE-37EF-486F-ADB9-2DCB16506813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8A00A-AFC8-4DE6-AEE0-B5EC982E810F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C50D6-26CD-476A-8634-31A1918BF3F0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90DE0-3C34-4686-85A3-F65C567D28BE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11893-CE54-4205-88EB-958D0CA9673A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BEA07-7991-4DDC-A5B1-FCE157DE193E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2B4AA-8BDF-4C92-A522-756CE4D535E1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AFC74-D211-44A3-9261-5C27B5DF944C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C3686-9CAF-49EC-9E2D-7A615BF9989F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441280-F67E-4C17-8AC0-B15D8E88AB0C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7E7ED0B-BBB8-4EAF-B2C1-C81EB22B6B02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755A6B1F-5BF1-45E4-AA6A-5122677CA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771650"/>
          </a:xfrm>
        </p:spPr>
        <p:txBody>
          <a:bodyPr/>
          <a:lstStyle/>
          <a:p>
            <a:r>
              <a:rPr lang="en-US" altLang="en-US" sz="3600" b="1" dirty="0">
                <a:latin typeface="Arial Black" panose="020B0A04020102020204" pitchFamily="34" charset="0"/>
              </a:rPr>
              <a:t>MINISTRY OF INFRASTRUCTURE &amp; PUBLIC UTILITIES</a:t>
            </a:r>
            <a:endParaRPr lang="en-US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22883-D657-4B94-81F6-1A22BF65D7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8229600" cy="2667000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z="2800" b="1" dirty="0">
                <a:latin typeface="Arial Black" panose="020B0A04020102020204" pitchFamily="34" charset="0"/>
              </a:rPr>
              <a:t>ADDRESSING GAPS IN THE WASH SECTOR OF EKITI STATE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pic>
        <p:nvPicPr>
          <p:cNvPr id="5124" name="Picture 5">
            <a:extLst>
              <a:ext uri="{FF2B5EF4-FFF2-40B4-BE49-F238E27FC236}">
                <a16:creationId xmlns:a16="http://schemas.microsoft.com/office/drawing/2014/main" id="{EE257D15-CAD4-4FA1-AB9D-4D00FBF9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04800"/>
            <a:ext cx="1481138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303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979613" y="233363"/>
            <a:ext cx="4752975" cy="649287"/>
          </a:xfrm>
        </p:spPr>
        <p:txBody>
          <a:bodyPr/>
          <a:lstStyle/>
          <a:p>
            <a:r>
              <a:rPr lang="en-US" altLang="en-US" dirty="0"/>
              <a:t>BACKGROUND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295400"/>
            <a:ext cx="8447087" cy="5029200"/>
          </a:xfrm>
        </p:spPr>
        <p:txBody>
          <a:bodyPr/>
          <a:lstStyle/>
          <a:p>
            <a:pPr marL="360000"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b="1" dirty="0">
                <a:sym typeface="+mn-ea"/>
              </a:rPr>
              <a:t>WASH IS AN ABBREVIATION FOR WATER SUPPLY,SANITATION AND HYGIENE</a:t>
            </a:r>
          </a:p>
          <a:p>
            <a:pPr marL="360000"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b="1" dirty="0">
                <a:sym typeface="+mn-ea"/>
              </a:rPr>
              <a:t>TARGET OF GOALS: 6.2 AND 6.3 OF THE SDGs</a:t>
            </a:r>
          </a:p>
          <a:p>
            <a:pPr marL="360000"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b="1" dirty="0">
                <a:sym typeface="+mn-ea"/>
              </a:rPr>
              <a:t>WASH IS A HEALTH MULTIPLIER </a:t>
            </a:r>
          </a:p>
          <a:p>
            <a:pPr marL="360000"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b="1" dirty="0">
                <a:sym typeface="+mn-ea"/>
              </a:rPr>
              <a:t>IT IS ALSO POVERTY RELATED AND </a:t>
            </a:r>
            <a:r>
              <a:rPr lang="en-GB" altLang="en-US" b="1" dirty="0">
                <a:sym typeface="+mn-ea"/>
              </a:rPr>
              <a:t>INADEQUATE ACCESS TO WASH SERVICES HAS A SIGNIFICANT IMPACT ON POOR HOUSEHOLDS.</a:t>
            </a:r>
            <a:r>
              <a:rPr lang="en-US" altLang="en-US" b="1" dirty="0">
                <a:sym typeface="+mn-ea"/>
              </a:rPr>
              <a:t> </a:t>
            </a:r>
          </a:p>
          <a:p>
            <a:pPr marL="360000"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b="1" dirty="0">
                <a:sym typeface="+mn-ea"/>
              </a:rPr>
              <a:t>NEARLY 30 PERCENT OF WATER POINTS AND WATER SCHEMES FAIL WITHIN THIER FIRST YEAR OF OPERATION.</a:t>
            </a:r>
          </a:p>
          <a:p>
            <a:pPr marL="360000"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b="1" dirty="0">
                <a:sym typeface="+mn-ea"/>
              </a:rPr>
              <a:t>EKITI STATE STARTED THE REFORM OF THE SECTOR DURING THE ADMINISTRATION OF DR. KAYODE FAYEMI </a:t>
            </a:r>
            <a:r>
              <a:rPr lang="en-US" altLang="en-US" sz="1600" b="1" dirty="0">
                <a:sym typeface="+mn-ea"/>
              </a:rPr>
              <a:t>CON </a:t>
            </a:r>
            <a:r>
              <a:rPr lang="en-US" altLang="en-US" b="1" dirty="0">
                <a:sym typeface="+mn-ea"/>
              </a:rPr>
              <a:t>(2010-2014).</a:t>
            </a:r>
            <a:endParaRPr lang="en-GB" altLang="en-US" b="1" dirty="0">
              <a:sym typeface="+mn-ea"/>
            </a:endParaRP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b="1" dirty="0"/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10EA8D-DCA8-465B-921F-B3F0B3E19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-15875"/>
            <a:ext cx="12954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62337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04800" y="1371600"/>
            <a:ext cx="8382000" cy="267765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  <a:defRPr/>
            </a:pPr>
            <a:endParaRPr lang="en-US" altLang="en-US" sz="28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en-US" altLang="en-US" sz="2800" dirty="0"/>
              <a:t>	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US" altLang="en-US" sz="2800" dirty="0"/>
          </a:p>
          <a:p>
            <a:pPr marL="457200" indent="-457200" algn="just" eaLnBrk="1" hangingPunct="1">
              <a:spcBef>
                <a:spcPct val="0"/>
              </a:spcBef>
              <a:defRPr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sz="2800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631223"/>
              </p:ext>
            </p:extLst>
          </p:nvPr>
        </p:nvGraphicFramePr>
        <p:xfrm>
          <a:off x="0" y="1143000"/>
          <a:ext cx="9143998" cy="6525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1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1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995">
                <a:tc>
                  <a:txBody>
                    <a:bodyPr/>
                    <a:lstStyle/>
                    <a:p>
                      <a:endParaRPr lang="en-US" sz="1200" b="1" dirty="0"/>
                    </a:p>
                    <a:p>
                      <a:r>
                        <a:rPr lang="en-US" sz="1200" b="1" dirty="0"/>
                        <a:t>S/N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MDG(2000</a:t>
                      </a:r>
                      <a:r>
                        <a:rPr lang="en-US" sz="2800" b="1" baseline="0" dirty="0"/>
                        <a:t> -2015)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SDG(2016-2030)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835"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2011:</a:t>
                      </a:r>
                      <a:r>
                        <a:rPr lang="en-US" b="1" baseline="0" dirty="0"/>
                        <a:t> COMMENCEMENT OF REFORM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2017:IMPLEMENTATION</a:t>
                      </a:r>
                      <a:r>
                        <a:rPr lang="en-US" b="1" baseline="0" dirty="0"/>
                        <a:t> OF THE MOU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2875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                                                                               2012:</a:t>
                      </a:r>
                      <a:r>
                        <a:rPr lang="en-US" b="1" baseline="0" dirty="0"/>
                        <a:t> WATER AND SANITATION SECTOR POLICY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dirty="0"/>
                        <a:t>2018: COMMITTED TO NATIONAL ACTION PLAN FOR REVITALIZATION OF THE</a:t>
                      </a:r>
                      <a:r>
                        <a:rPr lang="en-US" b="1" baseline="0" dirty="0"/>
                        <a:t> WASH SECTOR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2018:DECLARATION</a:t>
                      </a:r>
                      <a:r>
                        <a:rPr lang="en-US" b="1" baseline="0" dirty="0"/>
                        <a:t> OF EMERGENCY ON WASH SECTOR 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035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2013:</a:t>
                      </a:r>
                      <a:r>
                        <a:rPr lang="en-US" b="1" baseline="0" dirty="0"/>
                        <a:t> WATER AND SANITATION SECTOR LAW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2020:</a:t>
                      </a:r>
                      <a:r>
                        <a:rPr lang="en-US" b="1" baseline="0" dirty="0"/>
                        <a:t> WATER SUPPLY, SANITATION AND HYGIENE POLICY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155"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2014: M.O.U WITH WORLD BANK, THE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dirty="0"/>
                        <a:t>EUROPEAN UNION AND UNICEF                          (</a:t>
                      </a:r>
                      <a:r>
                        <a:rPr lang="en-US" b="1" baseline="0" dirty="0"/>
                        <a:t> COUNTERPART FUNDING)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2020:</a:t>
                      </a:r>
                      <a:r>
                        <a:rPr lang="en-US" b="1" baseline="0" dirty="0"/>
                        <a:t> LAUNCH OF OPEN DEFECATION FREE ROADMAP 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555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2021:WATER SUPPLY,SANITATION AND HYGIENE LAW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7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8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b="1" dirty="0"/>
                        <a:t>2022: SURWASH PROGRAMME SUPPORTED BY WORLD BANK (PforR)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b="1" dirty="0"/>
                        <a:t>2022: ERADICATION OPEN DEFECATION LAW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0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0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A572A5E7-1319-4467-B32D-B0433DB38C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1295400" cy="1143000"/>
          </a:xfrm>
          <a:prstGeom prst="rect">
            <a:avLst/>
          </a:prstGeom>
        </p:spPr>
      </p:pic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F35B7340-859F-4AA9-9AAE-F6FEF91048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1" y="149066"/>
            <a:ext cx="5562600" cy="649287"/>
          </a:xfrm>
        </p:spPr>
        <p:txBody>
          <a:bodyPr/>
          <a:lstStyle/>
          <a:p>
            <a:pPr eaLnBrk="1" hangingPunct="1"/>
            <a:r>
              <a:rPr lang="en-GB" altLang="en-US" sz="2800" dirty="0"/>
              <a:t>WATER SUPPLY, SANITATION AND HYGIENE  SECTOR REFORMS</a:t>
            </a:r>
            <a:r>
              <a:rPr lang="en-GB" alt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063925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828800" y="257176"/>
            <a:ext cx="5410200" cy="649287"/>
          </a:xfrm>
        </p:spPr>
        <p:txBody>
          <a:bodyPr/>
          <a:lstStyle/>
          <a:p>
            <a:r>
              <a:rPr lang="en-GB" altLang="en-US" dirty="0"/>
              <a:t> INTERVENTIONS AND DEVELOPMENT PARTNERS IN THE SECTOR</a:t>
            </a:r>
          </a:p>
          <a:p>
            <a:endParaRPr lang="en-US" altLang="en-US" dirty="0"/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295400"/>
            <a:ext cx="8447087" cy="5029200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None/>
            </a:pPr>
            <a:endParaRPr lang="en-GB" altLang="en-US" dirty="0">
              <a:sym typeface="+mn-ea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en-US" dirty="0"/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10EA8D-DCA8-465B-921F-B3F0B3E19B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-15875"/>
            <a:ext cx="1295400" cy="1143000"/>
          </a:xfrm>
          <a:prstGeom prst="rect">
            <a:avLst/>
          </a:prstGeom>
        </p:spPr>
      </p:pic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226522"/>
              </p:ext>
            </p:extLst>
          </p:nvPr>
        </p:nvGraphicFramePr>
        <p:xfrm>
          <a:off x="0" y="1127123"/>
          <a:ext cx="9144000" cy="4511675"/>
        </p:xfrm>
        <a:graphic>
          <a:graphicData uri="http://schemas.openxmlformats.org/drawingml/2006/table">
            <a:tbl>
              <a:tblPr firstRow="1" bandRow="1"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0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1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4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INTERVENTION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PARTNER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PERIOD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STATUS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NUWSRP-3</a:t>
                      </a:r>
                      <a:r>
                        <a:rPr lang="en-US" b="1" baseline="30000" dirty="0"/>
                        <a:t>1</a:t>
                      </a:r>
                      <a:r>
                        <a:rPr lang="en-US" b="1" dirty="0"/>
                        <a:t> </a:t>
                      </a:r>
                      <a:r>
                        <a:rPr lang="en-US" b="1" baseline="0" dirty="0"/>
                        <a:t>(Urban)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WORLD BANK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2014-2020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Completed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WSSSRP</a:t>
                      </a:r>
                      <a:r>
                        <a:rPr lang="en-US" b="1" baseline="0" dirty="0"/>
                        <a:t> III</a:t>
                      </a:r>
                      <a:r>
                        <a:rPr lang="en-US" b="1" baseline="30000" dirty="0"/>
                        <a:t>2</a:t>
                      </a:r>
                      <a:r>
                        <a:rPr lang="en-US" b="1" baseline="0" dirty="0"/>
                        <a:t> (Small Towns)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EU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2014-2020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Completed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WSSSRP</a:t>
                      </a:r>
                      <a:r>
                        <a:rPr lang="en-US" b="1" baseline="0" dirty="0"/>
                        <a:t> III</a:t>
                      </a:r>
                      <a:r>
                        <a:rPr lang="en-US" b="1" baseline="30000" dirty="0"/>
                        <a:t>2</a:t>
                      </a:r>
                      <a:r>
                        <a:rPr lang="en-US" b="1" baseline="0" dirty="0"/>
                        <a:t> (Rural)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UNICEF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2014-2020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Completed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WATERAID </a:t>
                      </a:r>
                      <a:r>
                        <a:rPr lang="en-US" b="1" baseline="0" dirty="0"/>
                        <a:t>(Rural)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WATERAID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2020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Completed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PEWASH</a:t>
                      </a:r>
                      <a:r>
                        <a:rPr lang="en-US" b="1" baseline="30000" dirty="0"/>
                        <a:t>3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FGN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2021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On-going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4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Others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IHS, MTN,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N/A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b="1" dirty="0"/>
                        <a:t>Completed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782" y="5638800"/>
            <a:ext cx="9067800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50" b="1" dirty="0">
                <a:solidFill>
                  <a:schemeClr val="accent1"/>
                </a:solidFill>
              </a:rPr>
              <a:t>1, NUWSRP-3 (THIRD NATIONAL URBAN WATER SECTOR REFORM),    </a:t>
            </a:r>
          </a:p>
          <a:p>
            <a:pPr>
              <a:lnSpc>
                <a:spcPct val="150000"/>
              </a:lnSpc>
            </a:pPr>
            <a:r>
              <a:rPr lang="en-GB" sz="1050" b="1" dirty="0">
                <a:solidFill>
                  <a:schemeClr val="accent1"/>
                </a:solidFill>
              </a:rPr>
              <a:t>2. WSSSRP III - WATER SUPPLY and SANITATION SECTOR REFORM PROGRAMME PHASE III</a:t>
            </a:r>
          </a:p>
          <a:p>
            <a:pPr>
              <a:lnSpc>
                <a:spcPct val="150000"/>
              </a:lnSpc>
            </a:pPr>
            <a:r>
              <a:rPr lang="en-GB" sz="1050" b="1" dirty="0">
                <a:solidFill>
                  <a:schemeClr val="accent1"/>
                </a:solidFill>
              </a:rPr>
              <a:t>3. PEWASH- PARTNERSHIP FOR EXPANDED WATER SUPPLY, SANITATION AND HYGIENE</a:t>
            </a:r>
          </a:p>
        </p:txBody>
      </p:sp>
    </p:spTree>
    <p:extLst>
      <p:ext uri="{BB962C8B-B14F-4D97-AF65-F5344CB8AC3E}">
        <p14:creationId xmlns:p14="http://schemas.microsoft.com/office/powerpoint/2010/main" val="21068612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295400"/>
            <a:ext cx="8447087" cy="5029200"/>
          </a:xfrm>
        </p:spPr>
        <p:txBody>
          <a:bodyPr/>
          <a:lstStyle/>
          <a:p>
            <a:pPr marL="228600" lvl="0" indent="-228600" eaLnBrk="1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GB" b="1" dirty="0">
                <a:solidFill>
                  <a:srgbClr val="003369"/>
                </a:solidFill>
                <a:latin typeface="+mn-lt"/>
              </a:rPr>
              <a:t>Stakeholders engagement</a:t>
            </a:r>
          </a:p>
          <a:p>
            <a:pPr marL="228600" lvl="0" indent="-228600" eaLnBrk="1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GB" b="1" dirty="0">
                <a:solidFill>
                  <a:srgbClr val="003369"/>
                </a:solidFill>
                <a:latin typeface="+mn-lt"/>
              </a:rPr>
              <a:t>Gender mainstreaming and the needs of people with disabilities should be considered when designing WASH facilities </a:t>
            </a:r>
          </a:p>
          <a:p>
            <a:pPr marL="228600" lvl="1" indent="-228600" eaLnBrk="1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3369"/>
                </a:solidFill>
                <a:latin typeface="+mn-lt"/>
              </a:rPr>
              <a:t> Monitoring and Evaluation</a:t>
            </a:r>
          </a:p>
          <a:p>
            <a:pPr marL="228600" lvl="1" indent="-228600" eaLnBrk="1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3369"/>
                </a:solidFill>
                <a:latin typeface="+mn-lt"/>
              </a:rPr>
              <a:t>Village Level Operation and maintenance activities to enhance system functionality</a:t>
            </a:r>
          </a:p>
          <a:p>
            <a:pPr marL="228600" lvl="1" indent="-228600" eaLnBrk="1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3369"/>
                </a:solidFill>
                <a:latin typeface="+mn-lt"/>
              </a:rPr>
              <a:t>Policy formulation for the sustainability of the system.</a:t>
            </a:r>
          </a:p>
          <a:p>
            <a:pPr marL="228600" lvl="1" indent="-228600" eaLnBrk="1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3369"/>
                </a:solidFill>
                <a:latin typeface="+mn-lt"/>
              </a:rPr>
              <a:t>Awareness campaign for behavioural change in WASH(ODF, Security and Protection of facilities)</a:t>
            </a:r>
          </a:p>
          <a:p>
            <a:pPr marL="228600" lvl="1" indent="-228600" eaLnBrk="1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3369"/>
                </a:solidFill>
                <a:latin typeface="+mn-lt"/>
              </a:rPr>
              <a:t>Enforcement of the WASH Law</a:t>
            </a:r>
          </a:p>
          <a:p>
            <a:pPr marL="228600" lvl="1" indent="-228600" eaLnBrk="1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3369"/>
                </a:solidFill>
                <a:latin typeface="+mn-lt"/>
              </a:rPr>
              <a:t>Sector Wide Approach (SWAp) for WASH</a:t>
            </a:r>
          </a:p>
          <a:p>
            <a:pPr marL="228600" lvl="1" indent="-228600" eaLnBrk="1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3369"/>
                </a:solidFill>
                <a:latin typeface="+mn-lt"/>
              </a:rPr>
              <a:t>Knowledge management and need for capacity building.</a:t>
            </a:r>
            <a:endParaRPr lang="en-US" i="1" dirty="0">
              <a:solidFill>
                <a:srgbClr val="003369"/>
              </a:solidFill>
              <a:latin typeface="+mn-lt"/>
            </a:endParaRPr>
          </a:p>
          <a:p>
            <a:pPr marL="0" lvl="1" indent="0" eaLnBrk="1" hangingPunct="1">
              <a:lnSpc>
                <a:spcPct val="90000"/>
              </a:lnSpc>
              <a:spcBef>
                <a:spcPts val="1000"/>
              </a:spcBef>
              <a:buNone/>
            </a:pPr>
            <a:endParaRPr lang="en-US" dirty="0">
              <a:solidFill>
                <a:srgbClr val="003369"/>
              </a:solidFill>
              <a:latin typeface="Trebuchet M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10EA8D-DCA8-465B-921F-B3F0B3E19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-15875"/>
            <a:ext cx="1295400" cy="1143000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LESSONS LEARNT FROM PREVIOUS INTERVENTIONS</a:t>
            </a:r>
          </a:p>
        </p:txBody>
      </p:sp>
    </p:spTree>
    <p:extLst>
      <p:ext uri="{BB962C8B-B14F-4D97-AF65-F5344CB8AC3E}">
        <p14:creationId xmlns:p14="http://schemas.microsoft.com/office/powerpoint/2010/main" val="159137371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980405" y="183879"/>
            <a:ext cx="5183187" cy="649287"/>
          </a:xfrm>
        </p:spPr>
        <p:txBody>
          <a:bodyPr/>
          <a:lstStyle/>
          <a:p>
            <a:r>
              <a:rPr lang="en-GB" altLang="en-US" sz="3600" dirty="0"/>
              <a:t> </a:t>
            </a:r>
            <a:r>
              <a:rPr lang="en-GB" altLang="en-US" sz="2800" dirty="0"/>
              <a:t>STATUS OF WASH IN EKITI STATE (WASHNORM 2021 REPORT)</a:t>
            </a:r>
            <a:endParaRPr lang="en-US" altLang="en-US" dirty="0"/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295400"/>
            <a:ext cx="8447087" cy="5029200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None/>
            </a:pPr>
            <a:endParaRPr lang="en-GB" altLang="en-US" dirty="0">
              <a:sym typeface="+mn-ea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en-US" dirty="0"/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10EA8D-DCA8-465B-921F-B3F0B3E19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-15875"/>
            <a:ext cx="1295400" cy="1143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020218"/>
            <a:ext cx="9144001" cy="551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15701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19200" y="381000"/>
            <a:ext cx="7010400" cy="1039504"/>
          </a:xfrm>
        </p:spPr>
        <p:txBody>
          <a:bodyPr/>
          <a:lstStyle/>
          <a:p>
            <a:r>
              <a:rPr lang="en-GB" altLang="en-US" sz="1800" dirty="0"/>
              <a:t> </a:t>
            </a:r>
            <a:r>
              <a:rPr lang="en-GB" altLang="en-US" sz="2000" dirty="0"/>
              <a:t> </a:t>
            </a:r>
            <a:r>
              <a:rPr lang="en-GB" altLang="en-US" dirty="0"/>
              <a:t> ADDITIONAL WASH SERVICES  REQUIRED TO ACHIEVE SDG:6.2 AND 6.3 BY 2030 </a:t>
            </a:r>
          </a:p>
          <a:p>
            <a:endParaRPr lang="en-US" altLang="en-US" dirty="0"/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295400"/>
            <a:ext cx="8447087" cy="5029200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None/>
            </a:pPr>
            <a:endParaRPr lang="en-GB" altLang="en-US" dirty="0">
              <a:sym typeface="+mn-ea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en-US" dirty="0"/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10EA8D-DCA8-465B-921F-B3F0B3E19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-15875"/>
            <a:ext cx="1295400" cy="114300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485555"/>
              </p:ext>
            </p:extLst>
          </p:nvPr>
        </p:nvGraphicFramePr>
        <p:xfrm>
          <a:off x="0" y="1127126"/>
          <a:ext cx="9144001" cy="545044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415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8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334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/>
                        </a:rPr>
                        <a:t>An estimated sum of $80million  is needed to close up the following gaps in the sector: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91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Access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</a:rPr>
                        <a:t> to b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asic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</a:rPr>
                        <a:t> water supply service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% of the population in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</a:rPr>
                        <a:t> Ekiti State need access to basic water supply service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Access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</a:rPr>
                        <a:t> to safely managed water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of Ekiti population require access to safely managed water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05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Drinking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</a:rPr>
                        <a:t>  contaminated  water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73% of people living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</a:rPr>
                        <a:t> in Ekiti State drink water that is contaminated with E-coli from source or at the household level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Open Defecation practice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41% of Ekiti population practice open defecation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Access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</a:rPr>
                        <a:t> to basic hygiene services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96% of people in Ekiti State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</a:rPr>
                        <a:t> need access to basic hygiene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05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Access to basic WASH services in public places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84% of school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</a:rPr>
                        <a:t>s, 91% of health care facilities and 99.6 % of public places require access to basic WASH services.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0546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06021" y="1295400"/>
            <a:ext cx="8447087" cy="5029200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300"/>
              </a:spcAft>
            </a:pPr>
            <a:r>
              <a:rPr lang="en-GB" altLang="en-US" sz="1900" b="1" dirty="0">
                <a:solidFill>
                  <a:schemeClr val="accent1"/>
                </a:solidFill>
                <a:latin typeface="+mn-lt"/>
              </a:rPr>
              <a:t>SUSTAINED THE STATE'S PARTICIPATION IN THE SURWASH PROGRAMME TO EASILY ACCESS THE WASH FUND ESTABLISHED BY THE FGN AND DEVELOPMENT PARTNERS.</a:t>
            </a:r>
            <a:endParaRPr lang="en-US" altLang="en-US" sz="1900" b="1" dirty="0">
              <a:solidFill>
                <a:schemeClr val="accent1"/>
              </a:solidFill>
              <a:latin typeface="+mn-lt"/>
            </a:endParaRPr>
          </a:p>
          <a:p>
            <a:pPr algn="just" eaLnBrk="1" hangingPunct="1">
              <a:spcBef>
                <a:spcPts val="400"/>
              </a:spcBef>
              <a:spcAft>
                <a:spcPts val="300"/>
              </a:spcAft>
            </a:pPr>
            <a:r>
              <a:rPr lang="en-US" altLang="en-US" sz="1900" b="1" dirty="0">
                <a:solidFill>
                  <a:schemeClr val="accent1"/>
                </a:solidFill>
                <a:latin typeface="+mn-lt"/>
              </a:rPr>
              <a:t>IMPLEMENT COMPONENTS OF THE NATIONAL ACTION PLAN ON WASH : Governance, Sustainability, Sanitation, Funding and Financing, Monitoring and Evaluation.</a:t>
            </a:r>
          </a:p>
          <a:p>
            <a:pPr algn="just" eaLnBrk="1" hangingPunct="1">
              <a:spcBef>
                <a:spcPts val="400"/>
              </a:spcBef>
              <a:spcAft>
                <a:spcPts val="300"/>
              </a:spcAft>
            </a:pPr>
            <a:r>
              <a:rPr lang="en-US" altLang="en-US" sz="1900" b="1" dirty="0">
                <a:solidFill>
                  <a:schemeClr val="accent1"/>
                </a:solidFill>
                <a:latin typeface="+mn-lt"/>
              </a:rPr>
              <a:t>IMPLEMENT ENVIRONMENTAL AND SOCIAL SAFEGUARDS WITH THE PROPER COLLABORATION OF STAKEHOLDERS.</a:t>
            </a:r>
          </a:p>
          <a:p>
            <a:pPr algn="just" eaLnBrk="1" hangingPunct="1">
              <a:spcBef>
                <a:spcPts val="400"/>
              </a:spcBef>
              <a:spcAft>
                <a:spcPts val="300"/>
              </a:spcAft>
            </a:pPr>
            <a:r>
              <a:rPr lang="en-US" altLang="en-US" sz="1900" b="1" dirty="0">
                <a:solidFill>
                  <a:schemeClr val="accent1"/>
                </a:solidFill>
                <a:latin typeface="+mn-lt"/>
              </a:rPr>
              <a:t>ENFORCEMENT OF THE WASH LAW AND OPEN DEFECATION LAW IN THE STATE.</a:t>
            </a:r>
            <a:endParaRPr lang="en-US" sz="1900" b="1" dirty="0">
              <a:solidFill>
                <a:schemeClr val="accent1"/>
              </a:solidFill>
              <a:latin typeface="+mn-lt"/>
            </a:endParaRPr>
          </a:p>
          <a:p>
            <a:pPr algn="just">
              <a:spcBef>
                <a:spcPts val="400"/>
              </a:spcBef>
              <a:spcAft>
                <a:spcPts val="300"/>
              </a:spcAft>
              <a:defRPr/>
            </a:pPr>
            <a:r>
              <a:rPr lang="en-US" sz="1900" b="1" dirty="0">
                <a:solidFill>
                  <a:schemeClr val="accent1"/>
                </a:solidFill>
                <a:latin typeface="+mn-lt"/>
              </a:rPr>
              <a:t>IMPLEMENTATION OF “EKITI KO EGBIN SILE” PROGRAMME / CLEAN NIGERIA – EKITI CAMPAIGN</a:t>
            </a:r>
          </a:p>
          <a:p>
            <a:pPr algn="just">
              <a:spcBef>
                <a:spcPts val="400"/>
              </a:spcBef>
              <a:spcAft>
                <a:spcPts val="300"/>
              </a:spcAft>
              <a:defRPr/>
            </a:pPr>
            <a:r>
              <a:rPr lang="en-US" sz="1900" b="1" dirty="0">
                <a:solidFill>
                  <a:schemeClr val="accent1"/>
                </a:solidFill>
                <a:latin typeface="+mn-lt"/>
              </a:rPr>
              <a:t>ENGAGEMENT OF CSOS ON COMMUNITY MANAGEMENT OF THE EXISTING PUBLIC WASH FACILITIES.</a:t>
            </a:r>
          </a:p>
          <a:p>
            <a:pPr algn="just">
              <a:spcBef>
                <a:spcPts val="400"/>
              </a:spcBef>
              <a:spcAft>
                <a:spcPts val="300"/>
              </a:spcAft>
              <a:defRPr/>
            </a:pPr>
            <a:r>
              <a:rPr lang="en-US" sz="1900" b="1" dirty="0">
                <a:solidFill>
                  <a:schemeClr val="accent1"/>
                </a:solidFill>
                <a:latin typeface="+mn-lt"/>
              </a:rPr>
              <a:t>DEVELOPMENT OF DISAGGREGATED DATA ON WASH IN EKITI STATE TO BETTER CHANNEL INVESTMENTS.</a:t>
            </a:r>
          </a:p>
          <a:p>
            <a:pPr algn="just" eaLnBrk="1" hangingPunct="1">
              <a:spcBef>
                <a:spcPct val="0"/>
              </a:spcBef>
            </a:pPr>
            <a:endParaRPr lang="en-US" altLang="en-US" sz="1900" b="1" dirty="0">
              <a:latin typeface="+mn-lt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19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1900" b="1" dirty="0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10EA8D-DCA8-465B-921F-B3F0B3E19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-15875"/>
            <a:ext cx="1295400" cy="1143000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WAY FORWARD</a:t>
            </a:r>
          </a:p>
        </p:txBody>
      </p:sp>
    </p:spTree>
    <p:extLst>
      <p:ext uri="{BB962C8B-B14F-4D97-AF65-F5344CB8AC3E}">
        <p14:creationId xmlns:p14="http://schemas.microsoft.com/office/powerpoint/2010/main" val="88305467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68313" y="1885950"/>
            <a:ext cx="8207375" cy="3529013"/>
          </a:xfrm>
        </p:spPr>
        <p:txBody>
          <a:bodyPr/>
          <a:lstStyle/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bg-BG" altLang="en-US" dirty="0"/>
          </a:p>
          <a:p>
            <a:pPr eaLnBrk="1" hangingPunct="1"/>
            <a:endParaRPr lang="bg-BG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09F622-4DF5-4360-AC59-908CA0A37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990600"/>
            <a:ext cx="3108960" cy="2743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EB6952-49AE-4E58-8E9D-A692FDFDA0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4267200"/>
            <a:ext cx="2619375" cy="1743075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4428</TotalTime>
  <Words>670</Words>
  <Application>Microsoft Office PowerPoint</Application>
  <PresentationFormat>On-screen Show (4:3)</PresentationFormat>
  <Paragraphs>118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MINISTRY OF INFRASTRUCTURE &amp; PUBLIC UTILITIES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MDGs-CGS2</dc:creator>
  <cp:lastModifiedBy>Olumide Ajayi</cp:lastModifiedBy>
  <cp:revision>584</cp:revision>
  <cp:lastPrinted>2018-10-17T13:27:00Z</cp:lastPrinted>
  <dcterms:created xsi:type="dcterms:W3CDTF">2014-11-18T16:32:00Z</dcterms:created>
  <dcterms:modified xsi:type="dcterms:W3CDTF">2023-02-14T08:03:11Z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</Properties>
</file>